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5.xml" ContentType="application/vnd.openxmlformats-officedocument.themeOverrid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theme/themeOverride6.xml" ContentType="application/vnd.openxmlformats-officedocument.themeOverride+xml"/>
  <Override PartName="/ppt/charts/chart16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77" r:id="rId4"/>
    <p:sldMasterId id="2147483689" r:id="rId5"/>
    <p:sldMasterId id="2147483701" r:id="rId6"/>
    <p:sldMasterId id="2147483713" r:id="rId7"/>
  </p:sldMasterIdLst>
  <p:notesMasterIdLst>
    <p:notesMasterId r:id="rId49"/>
  </p:notesMasterIdLst>
  <p:sldIdLst>
    <p:sldId id="301" r:id="rId8"/>
    <p:sldId id="306" r:id="rId9"/>
    <p:sldId id="258" r:id="rId10"/>
    <p:sldId id="308" r:id="rId11"/>
    <p:sldId id="262" r:id="rId12"/>
    <p:sldId id="259" r:id="rId13"/>
    <p:sldId id="312" r:id="rId14"/>
    <p:sldId id="292" r:id="rId15"/>
    <p:sldId id="328" r:id="rId16"/>
    <p:sldId id="329" r:id="rId17"/>
    <p:sldId id="330" r:id="rId18"/>
    <p:sldId id="327" r:id="rId19"/>
    <p:sldId id="264" r:id="rId20"/>
    <p:sldId id="265" r:id="rId21"/>
    <p:sldId id="268" r:id="rId22"/>
    <p:sldId id="311" r:id="rId23"/>
    <p:sldId id="271" r:id="rId24"/>
    <p:sldId id="318" r:id="rId25"/>
    <p:sldId id="319" r:id="rId26"/>
    <p:sldId id="315" r:id="rId27"/>
    <p:sldId id="314" r:id="rId28"/>
    <p:sldId id="317" r:id="rId29"/>
    <p:sldId id="272" r:id="rId30"/>
    <p:sldId id="274" r:id="rId31"/>
    <p:sldId id="296" r:id="rId32"/>
    <p:sldId id="320" r:id="rId33"/>
    <p:sldId id="321" r:id="rId34"/>
    <p:sldId id="322" r:id="rId35"/>
    <p:sldId id="276" r:id="rId36"/>
    <p:sldId id="297" r:id="rId37"/>
    <p:sldId id="279" r:id="rId38"/>
    <p:sldId id="282" r:id="rId39"/>
    <p:sldId id="283" r:id="rId40"/>
    <p:sldId id="323" r:id="rId41"/>
    <p:sldId id="325" r:id="rId42"/>
    <p:sldId id="324" r:id="rId43"/>
    <p:sldId id="284" r:id="rId44"/>
    <p:sldId id="305" r:id="rId45"/>
    <p:sldId id="326" r:id="rId46"/>
    <p:sldId id="310" r:id="rId47"/>
    <p:sldId id="286" r:id="rId48"/>
  </p:sldIdLst>
  <p:sldSz cx="9144000" cy="6858000" type="screen4x3"/>
  <p:notesSz cx="6797675" cy="99282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5.xlsx"/><Relationship Id="rId1" Type="http://schemas.openxmlformats.org/officeDocument/2006/relationships/themeOverride" Target="../theme/themeOverride6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6.xlsx"/><Relationship Id="rId1" Type="http://schemas.openxmlformats.org/officeDocument/2006/relationships/themeOverride" Target="../theme/themeOverride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5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60161421796409"/>
          <c:y val="3.3915391035166574E-2"/>
          <c:w val="0.7737363456332057"/>
          <c:h val="0.83295593923025013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1"/>
          <c:dLbls>
            <c:dLbl>
              <c:idx val="0"/>
              <c:layout>
                <c:manualLayout>
                  <c:x val="4.8888717799762733E-2"/>
                  <c:y val="0.4148597667428680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8.4444148926862903E-2"/>
                  <c:y val="0.5618283210947766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6666433363312808E-2"/>
                  <c:y val="0.66102993147788336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1220000</c:v>
                </c:pt>
                <c:pt idx="1">
                  <c:v>2425000</c:v>
                </c:pt>
                <c:pt idx="3">
                  <c:v>3603853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002060"/>
                    </a:solidFill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002060"/>
              </a:solidFill>
            </a:ln>
          </c:spPr>
          <c:invertIfNegative val="1"/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1392270</c:v>
                </c:pt>
                <c:pt idx="1">
                  <c:v>5750000</c:v>
                </c:pt>
                <c:pt idx="3">
                  <c:v>501704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002060"/>
                    </a:solidFill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6FF33"/>
            </a:solidFill>
            <a:ln>
              <a:solidFill>
                <a:srgbClr val="00206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002060"/>
                </a:solidFill>
              </a:ln>
            </c:spPr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1430491</c:v>
                </c:pt>
                <c:pt idx="1">
                  <c:v>4834691</c:v>
                </c:pt>
                <c:pt idx="2">
                  <c:v>3011569</c:v>
                </c:pt>
                <c:pt idx="3">
                  <c:v>882430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2060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>
                <c:manualLayout>
                  <c:x val="-5.7777575581537774E-2"/>
                  <c:y val="0.79624059928017765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0362075140011E-2"/>
                  <c:y val="0.62597531389951078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it-IT" sz="18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1411000</c:v>
                </c:pt>
                <c:pt idx="1">
                  <c:v>4922512</c:v>
                </c:pt>
                <c:pt idx="2">
                  <c:v>3257605</c:v>
                </c:pt>
                <c:pt idx="3">
                  <c:v>-1070748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33CC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0033CC"/>
                </a:solidFill>
              </a:ln>
            </c:spPr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1419000</c:v>
                </c:pt>
                <c:pt idx="1">
                  <c:v>4919516</c:v>
                </c:pt>
                <c:pt idx="2">
                  <c:v>1004985</c:v>
                </c:pt>
                <c:pt idx="3">
                  <c:v>-1373910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33CC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rgbClr val="0033CC"/>
                </a:solidFill>
              </a:ln>
            </c:spPr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1674665</c:v>
                </c:pt>
                <c:pt idx="1">
                  <c:v>4887751</c:v>
                </c:pt>
                <c:pt idx="2">
                  <c:v>961618</c:v>
                </c:pt>
                <c:pt idx="3">
                  <c:v>1871262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3175">
              <a:solidFill>
                <a:srgbClr val="0033CC"/>
              </a:solidFill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3175">
                <a:solidFill>
                  <a:srgbClr val="0033CC"/>
                </a:solidFill>
              </a:ln>
            </c:spPr>
          </c:dPt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1585000</c:v>
                </c:pt>
                <c:pt idx="1">
                  <c:v>4679738</c:v>
                </c:pt>
                <c:pt idx="2">
                  <c:v>980008</c:v>
                </c:pt>
                <c:pt idx="3">
                  <c:v>1992851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invertIfNegative val="0"/>
          <c:dLbls>
            <c:delete val="1"/>
          </c:dLbls>
          <c:cat>
            <c:strRef>
              <c:f>Foglio1!$A$2:$A$5</c:f>
              <c:strCache>
                <c:ptCount val="4"/>
                <c:pt idx="0">
                  <c:v>IRPEF</c:v>
                </c:pt>
                <c:pt idx="1">
                  <c:v>ICI/IMU</c:v>
                </c:pt>
                <c:pt idx="2">
                  <c:v>TASI</c:v>
                </c:pt>
                <c:pt idx="3">
                  <c:v>Trasf . Statali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1611643</c:v>
                </c:pt>
                <c:pt idx="1">
                  <c:v>4647080</c:v>
                </c:pt>
                <c:pt idx="3">
                  <c:v>2285967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916160"/>
        <c:axId val="47917696"/>
        <c:axId val="0"/>
      </c:bar3DChart>
      <c:catAx>
        <c:axId val="4791616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47917696"/>
        <c:crosses val="autoZero"/>
        <c:auto val="1"/>
        <c:lblAlgn val="ctr"/>
        <c:lblOffset val="100"/>
        <c:noMultiLvlLbl val="1"/>
      </c:catAx>
      <c:valAx>
        <c:axId val="47917696"/>
        <c:scaling>
          <c:orientation val="minMax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47916160"/>
        <c:crosses val="autoZero"/>
        <c:crossBetween val="between"/>
      </c:valAx>
      <c:spPr>
        <a:noFill/>
        <a:ln w="25397">
          <a:noFill/>
        </a:ln>
      </c:spPr>
    </c:plotArea>
    <c:legend>
      <c:legendPos val="r"/>
      <c:layout/>
      <c:overlay val="1"/>
      <c:spPr>
        <a:ln w="3175">
          <a:solidFill>
            <a:schemeClr val="accent1"/>
          </a:solidFill>
        </a:ln>
      </c:spPr>
    </c:legend>
    <c:plotVisOnly val="1"/>
    <c:dispBlanksAs val="gap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residui attivi</c:v>
                </c:pt>
              </c:strCache>
            </c:strRef>
          </c:tx>
          <c:spPr>
            <a:ln>
              <a:solidFill>
                <a:srgbClr val="002060"/>
              </a:solidFill>
              <a:miter lim="800000"/>
            </a:ln>
          </c:spPr>
          <c:marker>
            <c:spPr>
              <a:solidFill>
                <a:srgbClr val="002060"/>
              </a:solidFill>
            </c:spPr>
          </c:marker>
          <c:dPt>
            <c:idx val="2"/>
            <c:bubble3D val="0"/>
            <c:spPr>
              <a:ln>
                <a:solidFill>
                  <a:srgbClr val="002060"/>
                </a:solidFill>
                <a:round/>
              </a:ln>
            </c:spPr>
          </c:dPt>
          <c:dLbls>
            <c:dLbl>
              <c:idx val="0"/>
              <c:layout>
                <c:manualLayout>
                  <c:x val="-7.5873189747302422E-2"/>
                  <c:y val="-7.6492169490586246E-3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0.11613829455181013"/>
                  <c:y val="5.0994779660390829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5.8507924813803083E-2"/>
                  <c:y val="-6.629321355850807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7510307255329541E-2"/>
                  <c:y val="6.374347457548854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4.7120029166773977E-2"/>
                  <c:y val="-9.1790603388703498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4.4119235019598496E-2"/>
                  <c:y val="4.8445040677371286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6.0623602829063657E-2"/>
                  <c:y val="-6.1193735592468997E-2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0"/>
                  <c:y val="2.5497389830195882E-3"/>
                </c:manualLayout>
              </c:layout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&quot;€&quot;\ #,##0" sourceLinked="0"/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dLblPos val="l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Foglio1!$A$2:$A$9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Foglio1!$B$2:$B$9</c:f>
              <c:numCache>
                <c:formatCode>General</c:formatCode>
                <c:ptCount val="8"/>
                <c:pt idx="0">
                  <c:v>9581365</c:v>
                </c:pt>
                <c:pt idx="1">
                  <c:v>6667137</c:v>
                </c:pt>
                <c:pt idx="2">
                  <c:v>6668785</c:v>
                </c:pt>
                <c:pt idx="3">
                  <c:v>6559509</c:v>
                </c:pt>
                <c:pt idx="4">
                  <c:v>7458018</c:v>
                </c:pt>
                <c:pt idx="5">
                  <c:v>6306023</c:v>
                </c:pt>
                <c:pt idx="6">
                  <c:v>8169349</c:v>
                </c:pt>
                <c:pt idx="7">
                  <c:v>6922139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residui passivi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6"/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4.0510720986869045E-2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6.0015882943509694E-3"/>
                  <c:y val="-1.52984338981172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9.9026206856791005E-2"/>
                  <c:y val="5.609425762642990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-6.2894991343772161E-2"/>
                  <c:y val="7.0147535526697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-4.9513103428395502E-2"/>
                  <c:y val="-6.3743474575488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-5.5514691722746472E-2"/>
                  <c:y val="7.649216949058615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6.0015882943509694E-3"/>
                  <c:y val="-1.529843389811724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&quot;€&quot;\ #,##0" sourceLinked="0"/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numRef>
              <c:f>Foglio1!$A$2:$A$9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Foglio1!$C$2:$C$9</c:f>
              <c:numCache>
                <c:formatCode>General</c:formatCode>
                <c:ptCount val="8"/>
                <c:pt idx="0">
                  <c:v>10576472</c:v>
                </c:pt>
                <c:pt idx="1">
                  <c:v>8626754</c:v>
                </c:pt>
                <c:pt idx="2">
                  <c:v>5609142</c:v>
                </c:pt>
                <c:pt idx="3">
                  <c:v>3823671</c:v>
                </c:pt>
                <c:pt idx="4">
                  <c:v>4498484</c:v>
                </c:pt>
                <c:pt idx="5">
                  <c:v>3890343</c:v>
                </c:pt>
                <c:pt idx="6">
                  <c:v>4881552</c:v>
                </c:pt>
                <c:pt idx="7">
                  <c:v>3320478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050944"/>
        <c:axId val="156052480"/>
      </c:lineChart>
      <c:catAx>
        <c:axId val="156050944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56052480"/>
        <c:crosses val="autoZero"/>
        <c:auto val="1"/>
        <c:lblAlgn val="ctr"/>
        <c:lblOffset val="100"/>
        <c:tickLblSkip val="1"/>
        <c:noMultiLvlLbl val="1"/>
      </c:catAx>
      <c:valAx>
        <c:axId val="156052480"/>
        <c:scaling>
          <c:orientation val="minMax"/>
        </c:scaling>
        <c:delete val="1"/>
        <c:axPos val="l"/>
        <c:numFmt formatCode="#,##0" sourceLinked="0"/>
        <c:majorTickMark val="out"/>
        <c:minorTickMark val="none"/>
        <c:tickLblPos val="nextTo"/>
        <c:crossAx val="15605094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799"/>
      </a:pPr>
      <a:endParaRPr lang="it-I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5396647642511188E-2"/>
          <c:y val="5.7515937308040048E-2"/>
          <c:w val="0.96713375010969138"/>
          <c:h val="0.94248406269195995"/>
        </c:manualLayout>
      </c:layout>
      <c:lineChart>
        <c:grouping val="standar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residui attivi</c:v>
                </c:pt>
              </c:strCache>
            </c:strRef>
          </c:tx>
          <c:spPr>
            <a:ln cap="rnd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0.10158659057004475"/>
                  <c:y val="4.44441333743945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1"/>
              <c:layout>
                <c:manualLayout>
                  <c:x val="-5.5275174265232284E-2"/>
                  <c:y val="6.7973380454956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2"/>
              <c:layout>
                <c:manualLayout>
                  <c:x val="-6.8720340679736161E-2"/>
                  <c:y val="-7.84308236018727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3"/>
              <c:layout>
                <c:manualLayout>
                  <c:x val="-4.1829772587665487E-2"/>
                  <c:y val="-6.274465888149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5"/>
              <c:layout>
                <c:manualLayout>
                  <c:x val="-4.332369303722497E-2"/>
                  <c:y val="-2.614566641909150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1"/>
            <c:separator>
</c:separator>
            <c:showLeaderLines val="0"/>
          </c:dLbls>
          <c:cat>
            <c:numRef>
              <c:f>Foglio1!$A$2:$A$10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Foglio1!$B$2:$B$10</c:f>
              <c:numCache>
                <c:formatCode>0.00%</c:formatCode>
                <c:ptCount val="8"/>
                <c:pt idx="0">
                  <c:v>0.2243</c:v>
                </c:pt>
                <c:pt idx="1">
                  <c:v>0.1618</c:v>
                </c:pt>
                <c:pt idx="2">
                  <c:v>0.15229999999999999</c:v>
                </c:pt>
                <c:pt idx="3">
                  <c:v>0.22409999999999999</c:v>
                </c:pt>
                <c:pt idx="4">
                  <c:v>0.27360000000000001</c:v>
                </c:pt>
                <c:pt idx="5">
                  <c:v>0.18240000000000001</c:v>
                </c:pt>
                <c:pt idx="6">
                  <c:v>0.28939999999999999</c:v>
                </c:pt>
                <c:pt idx="7">
                  <c:v>0.19450000000000001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residui passivi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5.5275056633700775E-2"/>
                  <c:y val="-5.22872157345818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1"/>
              <c:layout>
                <c:manualLayout>
                  <c:x val="-1.4939204495594844E-2"/>
                  <c:y val="-7.84308236018727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2"/>
              <c:layout>
                <c:manualLayout>
                  <c:x val="-4.9299374835462893E-2"/>
                  <c:y val="7.58164628151436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3"/>
              <c:layout>
                <c:manualLayout>
                  <c:x val="-2.3902844824483169E-2"/>
                  <c:y val="8.365954517533097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4"/>
              <c:layout>
                <c:manualLayout>
                  <c:x val="-5.5275056633700824E-2"/>
                  <c:y val="-6.013050394994919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5"/>
              <c:layout>
                <c:manualLayout>
                  <c:x val="-3.2866249890308598E-2"/>
                  <c:y val="7.581646281514359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1"/>
            <c:separator>
</c:separator>
            <c:showLeaderLines val="0"/>
          </c:dLbls>
          <c:cat>
            <c:numRef>
              <c:f>Foglio1!$A$2:$A$10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Foglio1!$C$2:$C$10</c:f>
              <c:numCache>
                <c:formatCode>0.00%</c:formatCode>
                <c:ptCount val="8"/>
                <c:pt idx="0">
                  <c:v>0.25669999999999998</c:v>
                </c:pt>
                <c:pt idx="1">
                  <c:v>0.18210000000000001</c:v>
                </c:pt>
                <c:pt idx="2">
                  <c:v>0.1321</c:v>
                </c:pt>
                <c:pt idx="3">
                  <c:v>0.1787</c:v>
                </c:pt>
                <c:pt idx="4">
                  <c:v>0.1951</c:v>
                </c:pt>
                <c:pt idx="5">
                  <c:v>0.1583</c:v>
                </c:pt>
                <c:pt idx="6">
                  <c:v>0.19620000000000001</c:v>
                </c:pt>
                <c:pt idx="7">
                  <c:v>0.12709999999999999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765376"/>
        <c:axId val="155791744"/>
      </c:lineChart>
      <c:catAx>
        <c:axId val="155765376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55791744"/>
        <c:crosses val="autoZero"/>
        <c:auto val="1"/>
        <c:lblAlgn val="ctr"/>
        <c:lblOffset val="100"/>
        <c:noMultiLvlLbl val="1"/>
      </c:catAx>
      <c:valAx>
        <c:axId val="155791744"/>
        <c:scaling>
          <c:orientation val="minMax"/>
          <c:min val="0.1"/>
        </c:scaling>
        <c:delete val="0"/>
        <c:axPos val="l"/>
        <c:numFmt formatCode="0%" sourceLinked="0"/>
        <c:majorTickMark val="cross"/>
        <c:minorTickMark val="cross"/>
        <c:tickLblPos val="nextTo"/>
        <c:crossAx val="155765376"/>
        <c:crosses val="autoZero"/>
        <c:crossBetween val="between"/>
        <c:majorUnit val="0.2"/>
      </c:valAx>
      <c:spPr>
        <a:effectLst>
          <a:outerShdw sx="1000" sy="1000" algn="ctr" rotWithShape="0">
            <a:srgbClr val="000000"/>
          </a:outerShdw>
        </a:effectLst>
      </c:spPr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it-IT"/>
          </a:p>
        </c:txPr>
      </c:legendEntry>
      <c:layout>
        <c:manualLayout>
          <c:xMode val="edge"/>
          <c:yMode val="edge"/>
          <c:x val="0.42403861513809593"/>
          <c:y val="0.90390865464582204"/>
          <c:w val="0.42979197334187264"/>
          <c:h val="7.2562098273616316E-2"/>
        </c:manualLayout>
      </c:layout>
      <c:overlay val="1"/>
    </c:legend>
    <c:plotVisOnly val="1"/>
    <c:dispBlanksAs val="zero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4478927467317E-2"/>
          <c:y val="3.0191089878902344E-2"/>
          <c:w val="0.90020552107253271"/>
          <c:h val="0.89025505653692805"/>
        </c:manualLayout>
      </c:layout>
      <c:lineChart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stock debito</c:v>
                </c:pt>
              </c:strCache>
            </c:strRef>
          </c:tx>
          <c:spPr>
            <a:ln>
              <a:solidFill>
                <a:srgbClr val="0000FF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5.72008515570342E-2"/>
                  <c:y val="-3.2777724958362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0655863062262352E-2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7667376297528506E-3"/>
                  <c:y val="-7.54657399122933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7667376297528506E-3"/>
                  <c:y val="-5.92945099310875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7667376297528506E-3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6.3556501730038005E-3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9.5334752595057012E-3"/>
                  <c:y val="-5.92945023798237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4.7667376297527335E-3"/>
                  <c:y val="-5.92723843042018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1778250865017836E-3"/>
                  <c:y val="-5.15412037427842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Foglio1!$B$1:$K$1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Foglio1!$B$2:$K$2</c:f>
              <c:numCache>
                <c:formatCode>General</c:formatCode>
                <c:ptCount val="10"/>
                <c:pt idx="0">
                  <c:v>29297263</c:v>
                </c:pt>
                <c:pt idx="1">
                  <c:v>28330300</c:v>
                </c:pt>
                <c:pt idx="2">
                  <c:v>26490021</c:v>
                </c:pt>
                <c:pt idx="3">
                  <c:v>24475330</c:v>
                </c:pt>
                <c:pt idx="4">
                  <c:v>22556704</c:v>
                </c:pt>
                <c:pt idx="5">
                  <c:v>20600308</c:v>
                </c:pt>
                <c:pt idx="6">
                  <c:v>18648615</c:v>
                </c:pt>
                <c:pt idx="7">
                  <c:v>17166400</c:v>
                </c:pt>
                <c:pt idx="8">
                  <c:v>15871422</c:v>
                </c:pt>
                <c:pt idx="9">
                  <c:v>14102143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394240"/>
        <c:axId val="156396928"/>
      </c:lineChart>
      <c:catAx>
        <c:axId val="15639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6396928"/>
        <c:crosses val="autoZero"/>
        <c:auto val="1"/>
        <c:lblAlgn val="ctr"/>
        <c:lblOffset val="100"/>
        <c:noMultiLvlLbl val="0"/>
      </c:catAx>
      <c:valAx>
        <c:axId val="156396928"/>
        <c:scaling>
          <c:orientation val="minMax"/>
          <c:max val="30000000"/>
          <c:min val="1300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56394240"/>
        <c:crosses val="autoZero"/>
        <c:crossBetween val="between"/>
        <c:majorUnit val="5000000"/>
      </c:valAx>
    </c:plotArea>
    <c:plotVisOnly val="1"/>
    <c:dispBlanksAs val="gap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94478927467317E-2"/>
          <c:y val="3.0191089878902344E-2"/>
          <c:w val="0.90020552107253271"/>
          <c:h val="0.89025505653692805"/>
        </c:manualLayout>
      </c:layout>
      <c:lineChart>
        <c:grouping val="stacke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0000FF"/>
                </a:solidFill>
              </a:ln>
            </c:spPr>
          </c:marker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Lbls>
            <c:dLbl>
              <c:idx val="0"/>
              <c:layout>
                <c:manualLayout>
                  <c:x val="-5.72008515570342E-2"/>
                  <c:y val="-3.2777724958362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"/>
              <c:layout>
                <c:manualLayout>
                  <c:x val="-2.0655863062262352E-2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4.7667376297528506E-3"/>
                  <c:y val="-7.546573991229335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4.7667376297528506E-3"/>
                  <c:y val="-5.929450993108759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7667376297528506E-3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6.3556501730038005E-3"/>
                  <c:y val="-5.92945099310876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-9.5334752595057012E-3"/>
                  <c:y val="-5.92945023798237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-4.7667376297527335E-3"/>
                  <c:y val="-5.927238430420186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3.1778250865017836E-3"/>
                  <c:y val="-5.154120374278423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numFmt formatCode="#,##0" sourceLinked="0"/>
            <c:txPr>
              <a:bodyPr/>
              <a:lstStyle/>
              <a:p>
                <a:pPr>
                  <a:defRPr sz="1200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</c:dLbls>
          <c:cat>
            <c:strRef>
              <c:f>Foglio1!$B$1:$K$1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Foglio1!$B$2:$K$2</c:f>
              <c:numCache>
                <c:formatCode>General</c:formatCode>
                <c:ptCount val="10"/>
                <c:pt idx="0">
                  <c:v>2763654</c:v>
                </c:pt>
                <c:pt idx="1">
                  <c:v>2976170</c:v>
                </c:pt>
                <c:pt idx="2">
                  <c:v>3039892</c:v>
                </c:pt>
                <c:pt idx="3">
                  <c:v>3020524.73</c:v>
                </c:pt>
                <c:pt idx="4">
                  <c:v>2948482</c:v>
                </c:pt>
                <c:pt idx="5">
                  <c:v>2889990.7199999997</c:v>
                </c:pt>
                <c:pt idx="6">
                  <c:v>2821357.26</c:v>
                </c:pt>
                <c:pt idx="7">
                  <c:v>2525230</c:v>
                </c:pt>
                <c:pt idx="8">
                  <c:v>2516304.62</c:v>
                </c:pt>
                <c:pt idx="9">
                  <c:v>2396887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6230400"/>
        <c:axId val="156231936"/>
      </c:lineChart>
      <c:catAx>
        <c:axId val="1562304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6231936"/>
        <c:crosses val="autoZero"/>
        <c:auto val="1"/>
        <c:lblAlgn val="ctr"/>
        <c:lblOffset val="100"/>
        <c:noMultiLvlLbl val="0"/>
      </c:catAx>
      <c:valAx>
        <c:axId val="156231936"/>
        <c:scaling>
          <c:orientation val="minMax"/>
          <c:min val="2200000"/>
        </c:scaling>
        <c:delete val="0"/>
        <c:axPos val="l"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5623040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rate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dLbl>
              <c:idx val="6"/>
              <c:layout>
                <c:manualLayout>
                  <c:x val="-1.4633412569120484E-2"/>
                  <c:y val="-4.7418958014372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9872104419640942E-2"/>
                  <c:y val="-3.647083316092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7.3341685907286425E-4"/>
                  <c:y val="-3.920786437428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Foglio1!$B$2:$B$10</c:f>
              <c:numCache>
                <c:formatCode>0.00%</c:formatCode>
                <c:ptCount val="9"/>
                <c:pt idx="0">
                  <c:v>7.6799999999999993E-2</c:v>
                </c:pt>
                <c:pt idx="1">
                  <c:v>0.1</c:v>
                </c:pt>
                <c:pt idx="2">
                  <c:v>9.2899999999999996E-2</c:v>
                </c:pt>
                <c:pt idx="3">
                  <c:v>6.6799999999999998E-2</c:v>
                </c:pt>
                <c:pt idx="4">
                  <c:v>4.5699999999999998E-2</c:v>
                </c:pt>
                <c:pt idx="5">
                  <c:v>2.0799999999999999E-2</c:v>
                </c:pt>
                <c:pt idx="6">
                  <c:v>-8.6199999999999999E-2</c:v>
                </c:pt>
                <c:pt idx="7">
                  <c:v>-8.9499999999999996E-2</c:v>
                </c:pt>
                <c:pt idx="8">
                  <c:v>-0.13270000000000001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deb res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marker>
            <c:symbol val="diamond"/>
            <c:size val="5"/>
            <c:spPr>
              <a:solidFill>
                <a:srgbClr val="0033CC"/>
              </a:solidFill>
              <a:ln>
                <a:solidFill>
                  <a:srgbClr val="0033CC"/>
                </a:solidFill>
              </a:ln>
            </c:spPr>
          </c:marker>
          <c:dLbls>
            <c:dLbl>
              <c:idx val="3"/>
              <c:layout>
                <c:manualLayout>
                  <c:x val="-2.3648362503176215E-2"/>
                  <c:y val="-4.7418958014372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1902131886336062E-2"/>
                  <c:y val="-3.920786437428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8409670652655755E-2"/>
                  <c:y val="-3.920786437428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588179971202318E-2"/>
                  <c:y val="-4.7418958014372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110796270161401E-2"/>
                  <c:y val="-3.6470833160921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419337345355468E-2"/>
                  <c:y val="-3.9207864374284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baseline="0">
                    <a:solidFill>
                      <a:srgbClr val="0033CC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Foglio1!$A$2:$A$10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Foglio1!$C$2:$C$10</c:f>
              <c:numCache>
                <c:formatCode>0.00%</c:formatCode>
                <c:ptCount val="9"/>
                <c:pt idx="0">
                  <c:v>-3.3000000000000002E-2</c:v>
                </c:pt>
                <c:pt idx="1">
                  <c:v>-9.5799999999999996E-2</c:v>
                </c:pt>
                <c:pt idx="2">
                  <c:v>-0.16450000000000001</c:v>
                </c:pt>
                <c:pt idx="3">
                  <c:v>-0.2303</c:v>
                </c:pt>
                <c:pt idx="4">
                  <c:v>-0.29680000000000001</c:v>
                </c:pt>
                <c:pt idx="5">
                  <c:v>-0.3634</c:v>
                </c:pt>
                <c:pt idx="6">
                  <c:v>-0.41399999999999998</c:v>
                </c:pt>
                <c:pt idx="7">
                  <c:v>-0.45950000000000002</c:v>
                </c:pt>
                <c:pt idx="8">
                  <c:v>-0.51859999999999995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90432"/>
        <c:axId val="156296320"/>
      </c:lineChart>
      <c:catAx>
        <c:axId val="156290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anchor="b" anchorCtr="0"/>
          <a:lstStyle/>
          <a:p>
            <a:pPr>
              <a:defRPr sz="1200"/>
            </a:pPr>
            <a:endParaRPr lang="it-IT"/>
          </a:p>
        </c:txPr>
        <c:crossAx val="156296320"/>
        <c:crosses val="autoZero"/>
        <c:auto val="0"/>
        <c:lblAlgn val="ctr"/>
        <c:lblOffset val="100"/>
        <c:noMultiLvlLbl val="0"/>
      </c:catAx>
      <c:valAx>
        <c:axId val="15629632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it-IT"/>
          </a:p>
        </c:txPr>
        <c:crossAx val="156290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dLbls>
            <c:dLbl>
              <c:idx val="1"/>
              <c:layout>
                <c:manualLayout>
                  <c:x val="-4.868271084958814E-2"/>
                  <c:y val="3.80791023219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68271084958814E-2"/>
                  <c:y val="5.085948582202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9181202088657E-2"/>
                  <c:y val="-3.349104527838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462151030837843E-2"/>
                  <c:y val="4.063517902197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90715317345693E-2"/>
                  <c:y val="-2.8378891878358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714892789690033E-2"/>
                  <c:y val="3.041087222192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 i="0" baseline="0">
                    <a:solidFill>
                      <a:srgbClr val="FF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1519600</c:v>
                </c:pt>
                <c:pt idx="1">
                  <c:v>1269954</c:v>
                </c:pt>
                <c:pt idx="2">
                  <c:v>1349972</c:v>
                </c:pt>
                <c:pt idx="3">
                  <c:v>1040650</c:v>
                </c:pt>
                <c:pt idx="4">
                  <c:v>1023289</c:v>
                </c:pt>
                <c:pt idx="5">
                  <c:v>963820</c:v>
                </c:pt>
                <c:pt idx="6">
                  <c:v>695253</c:v>
                </c:pt>
                <c:pt idx="7">
                  <c:v>727521</c:v>
                </c:pt>
                <c:pt idx="8">
                  <c:v>527282</c:v>
                </c:pt>
                <c:pt idx="9">
                  <c:v>921898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</c:f>
              <c:strCache>
                <c:ptCount val="1"/>
                <c:pt idx="0">
                  <c:v>DESTINATI A INVESTIMENTI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3.4643968130525178E-2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368145602869525E-2"/>
                  <c:y val="3.834115050018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391226371672988E-2"/>
                  <c:y val="-4.089722720019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68145602869581E-2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643968130525178E-2"/>
                  <c:y val="3.834115050018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241774723443423E-2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1" i="0" baseline="0">
                    <a:solidFill>
                      <a:srgbClr val="0033CC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415763</c:v>
                </c:pt>
                <c:pt idx="1">
                  <c:v>366759</c:v>
                </c:pt>
                <c:pt idx="2">
                  <c:v>424701</c:v>
                </c:pt>
                <c:pt idx="3">
                  <c:v>512520</c:v>
                </c:pt>
                <c:pt idx="4">
                  <c:v>337685</c:v>
                </c:pt>
                <c:pt idx="5">
                  <c:v>528836</c:v>
                </c:pt>
                <c:pt idx="6">
                  <c:v>242055</c:v>
                </c:pt>
                <c:pt idx="7">
                  <c:v>727521</c:v>
                </c:pt>
                <c:pt idx="8">
                  <c:v>527282</c:v>
                </c:pt>
                <c:pt idx="9">
                  <c:v>921898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Foglio1!$D$1</c:f>
              <c:strCache>
                <c:ptCount val="1"/>
                <c:pt idx="0">
                  <c:v>rate mutui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circle"/>
            <c:size val="5"/>
            <c:spPr>
              <a:solidFill>
                <a:srgbClr val="00B050"/>
              </a:solidFill>
            </c:spPr>
          </c:marker>
          <c:dLbls>
            <c:dLbl>
              <c:idx val="0"/>
              <c:layout>
                <c:manualLayout>
                  <c:x val="-5.3540678019902553E-2"/>
                  <c:y val="4.089722720019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6138484612820791E-2"/>
                  <c:y val="-3.0672920400148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391226371672988E-2"/>
                  <c:y val="4.089722720019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68269597028903E-2"/>
                  <c:y val="-3.3228997100161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517597251099083E-2"/>
                  <c:y val="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046161537606933E-2"/>
                  <c:y val="-3.8341150500185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1965952195787771E-2"/>
                  <c:y val="5.6233687400272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7793419778754743E-2"/>
                  <c:y val="-6.6457994200322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0391226371673106E-2"/>
                  <c:y val="7.4126224300359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8736291205739051E-3"/>
                  <c:y val="-4.3453505166092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 i="0" baseline="0">
                    <a:solidFill>
                      <a:srgbClr val="00B050"/>
                    </a:solidFill>
                    <a:latin typeface="Calibri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Foglio1!$D$2:$D$11</c:f>
              <c:numCache>
                <c:formatCode>General</c:formatCode>
                <c:ptCount val="10"/>
                <c:pt idx="0">
                  <c:v>2763654</c:v>
                </c:pt>
                <c:pt idx="1">
                  <c:v>2976170</c:v>
                </c:pt>
                <c:pt idx="2">
                  <c:v>3039892</c:v>
                </c:pt>
                <c:pt idx="3">
                  <c:v>3020524.73</c:v>
                </c:pt>
                <c:pt idx="4">
                  <c:v>2948482</c:v>
                </c:pt>
                <c:pt idx="5">
                  <c:v>2889990.7199999997</c:v>
                </c:pt>
                <c:pt idx="6">
                  <c:v>2821357.26</c:v>
                </c:pt>
                <c:pt idx="7">
                  <c:v>2525230</c:v>
                </c:pt>
                <c:pt idx="8">
                  <c:v>2516304.62</c:v>
                </c:pt>
                <c:pt idx="9">
                  <c:v>2396887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470976"/>
        <c:axId val="167472512"/>
      </c:lineChart>
      <c:catAx>
        <c:axId val="16747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it-IT"/>
          </a:p>
        </c:txPr>
        <c:crossAx val="167472512"/>
        <c:crosses val="autoZero"/>
        <c:auto val="1"/>
        <c:lblAlgn val="ctr"/>
        <c:lblOffset val="100"/>
        <c:noMultiLvlLbl val="0"/>
      </c:catAx>
      <c:valAx>
        <c:axId val="167472512"/>
        <c:scaling>
          <c:orientation val="minMax"/>
          <c:min val="200000"/>
        </c:scaling>
        <c:delete val="0"/>
        <c:axPos val="l"/>
        <c:majorGridlines/>
        <c:numFmt formatCode="&quot;€&quot;\ 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 i="0" baseline="0">
                <a:solidFill>
                  <a:srgbClr val="0033CC"/>
                </a:solidFill>
              </a:defRPr>
            </a:pPr>
            <a:endParaRPr lang="it-IT"/>
          </a:p>
        </c:txPr>
        <c:crossAx val="16747097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zero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408806743392226E-2"/>
          <c:y val="5.4901576521310953E-2"/>
          <c:w val="0.96713375010969138"/>
          <c:h val="0.94248406269195995"/>
        </c:manualLayout>
      </c:layout>
      <c:lineChart>
        <c:grouping val="standar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spPr>
            <a:ln cap="rnd"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dPt>
            <c:idx val="0"/>
            <c:marker>
              <c:symbol val="diamond"/>
              <c:size val="7"/>
            </c:marker>
            <c:bubble3D val="0"/>
          </c:dPt>
          <c:dPt>
            <c:idx val="1"/>
            <c:marker>
              <c:symbol val="diamond"/>
              <c:size val="7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2"/>
            <c:marker>
              <c:symbol val="diamond"/>
              <c:size val="7"/>
            </c:marker>
            <c:bubble3D val="0"/>
          </c:dPt>
          <c:dPt>
            <c:idx val="3"/>
            <c:marker>
              <c:symbol val="diamond"/>
              <c:size val="7"/>
            </c:marker>
            <c:bubble3D val="0"/>
          </c:dPt>
          <c:dPt>
            <c:idx val="4"/>
            <c:marker>
              <c:symbol val="diamond"/>
              <c:size val="7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5"/>
            <c:marker>
              <c:symbol val="diamond"/>
              <c:size val="7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6"/>
            <c:marker>
              <c:symbol val="diamond"/>
              <c:size val="7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Pt>
            <c:idx val="7"/>
            <c:marker>
              <c:symbol val="diamond"/>
              <c:size val="7"/>
              <c:spPr>
                <a:solidFill>
                  <a:srgbClr val="002060"/>
                </a:solidFill>
                <a:ln>
                  <a:solidFill>
                    <a:srgbClr val="002060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4.7805454385903411E-2"/>
                  <c:y val="-6.7973380454956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1"/>
              <c:layout>
                <c:manualLayout>
                  <c:x val="2.8384488541630153E-2"/>
                  <c:y val="7.84308236018728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2"/>
              <c:layout>
                <c:manualLayout>
                  <c:x val="-7.1708181578855126E-2"/>
                  <c:y val="7.843082360187278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3"/>
              <c:layout>
                <c:manualLayout>
                  <c:x val="-4.1829772587665487E-2"/>
                  <c:y val="-6.274465888149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4"/>
              <c:layout>
                <c:manualLayout>
                  <c:x val="0"/>
                  <c:y val="-7.843082360187288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5"/>
              <c:layout>
                <c:manualLayout>
                  <c:x val="-5.0793295285022376E-2"/>
                  <c:y val="7.843082360187268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6"/>
              <c:layout>
                <c:manualLayout>
                  <c:x val="-4.7805572017434766E-2"/>
                  <c:y val="-6.274465888149823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dLbl>
              <c:idx val="7"/>
              <c:layout>
                <c:manualLayout>
                  <c:x val="-4.4817613486784454E-3"/>
                  <c:y val="-6.797338045495651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1"/>
              <c:separator>
</c:separator>
            </c:dLbl>
            <c:numFmt formatCode="0.00%" sourceLinked="0"/>
            <c:txPr>
              <a:bodyPr/>
              <a:lstStyle/>
              <a:p>
                <a:pPr>
                  <a:defRPr sz="1400" b="1">
                    <a:solidFill>
                      <a:srgbClr val="002060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1"/>
            <c:showBubbleSize val="1"/>
            <c:separator>
</c:separator>
            <c:showLeaderLines val="0"/>
          </c:dLbls>
          <c:cat>
            <c:numRef>
              <c:f>Foglio1!$A$2:$A$10</c:f>
              <c:numCache>
                <c:formatCode>General</c:formatCode>
                <c:ptCount val="8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</c:numCache>
            </c:numRef>
          </c:cat>
          <c:val>
            <c:numRef>
              <c:f>Foglio1!$B$2:$B$10</c:f>
              <c:numCache>
                <c:formatCode>0.00%</c:formatCode>
                <c:ptCount val="8"/>
                <c:pt idx="0">
                  <c:v>0.56179999999999997</c:v>
                </c:pt>
                <c:pt idx="1">
                  <c:v>0.58620000000000005</c:v>
                </c:pt>
                <c:pt idx="2">
                  <c:v>0.40670000000000001</c:v>
                </c:pt>
                <c:pt idx="3">
                  <c:v>0.41199999999999998</c:v>
                </c:pt>
                <c:pt idx="4">
                  <c:v>0.37509999999999999</c:v>
                </c:pt>
                <c:pt idx="5">
                  <c:v>0.35010000000000002</c:v>
                </c:pt>
                <c:pt idx="6">
                  <c:v>0.36599999999999999</c:v>
                </c:pt>
                <c:pt idx="7">
                  <c:v>0.33069999999999999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30560"/>
        <c:axId val="152940544"/>
      </c:lineChart>
      <c:catAx>
        <c:axId val="152930560"/>
        <c:scaling>
          <c:orientation val="minMax"/>
        </c:scaling>
        <c:delete val="1"/>
        <c:axPos val="b"/>
        <c:numFmt formatCode="General" sourceLinked="1"/>
        <c:majorTickMark val="cross"/>
        <c:minorTickMark val="cross"/>
        <c:tickLblPos val="nextTo"/>
        <c:crossAx val="152940544"/>
        <c:crosses val="autoZero"/>
        <c:auto val="1"/>
        <c:lblAlgn val="ctr"/>
        <c:lblOffset val="100"/>
        <c:noMultiLvlLbl val="1"/>
      </c:catAx>
      <c:valAx>
        <c:axId val="152940544"/>
        <c:scaling>
          <c:orientation val="minMax"/>
          <c:max val="0.60000000000000009"/>
          <c:min val="0.30000000000000004"/>
        </c:scaling>
        <c:delete val="0"/>
        <c:axPos val="l"/>
        <c:numFmt formatCode="0%" sourceLinked="0"/>
        <c:majorTickMark val="cross"/>
        <c:minorTickMark val="cross"/>
        <c:tickLblPos val="nextTo"/>
        <c:crossAx val="152930560"/>
        <c:crosses val="autoZero"/>
        <c:crossBetween val="between"/>
        <c:majorUnit val="0.1"/>
      </c:valAx>
      <c:spPr>
        <a:effectLst>
          <a:outerShdw sx="1000" sy="1000" algn="ctr" rotWithShape="0">
            <a:srgbClr val="000000"/>
          </a:outerShdw>
        </a:effectLst>
      </c:spPr>
    </c:plotArea>
    <c:plotVisOnly val="1"/>
    <c:dispBlanksAs val="zero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4.7843042692226098E-2"/>
                  <c:y val="5.6823597700094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261268949914657E-2"/>
                  <c:y val="6.331180593460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149639938996676E-2"/>
                  <c:y val="-5.0335188199700835E-2"/>
                </c:manualLayout>
              </c:layout>
              <c:numFmt formatCode="&quot;€&quot;\ #,##0" sourceLinked="0"/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2840164224177112E-2"/>
                  <c:y val="6.2918733667273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636929230085547E-2"/>
                  <c:y val="5.112133273436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4894001676581391E-2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757816992751797E-16"/>
                  <c:y val="-2.8116843700136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€&quot;\ #,##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Foglio1!$B$2:$K$2</c:f>
              <c:numCache>
                <c:formatCode>General</c:formatCode>
                <c:ptCount val="10"/>
                <c:pt idx="0">
                  <c:v>335.76</c:v>
                </c:pt>
                <c:pt idx="1">
                  <c:v>342.9</c:v>
                </c:pt>
                <c:pt idx="2">
                  <c:v>491.68</c:v>
                </c:pt>
                <c:pt idx="3">
                  <c:v>457.65</c:v>
                </c:pt>
                <c:pt idx="4">
                  <c:v>619.16</c:v>
                </c:pt>
                <c:pt idx="5">
                  <c:v>674.39</c:v>
                </c:pt>
                <c:pt idx="6">
                  <c:v>697.14</c:v>
                </c:pt>
                <c:pt idx="7">
                  <c:v>611.62</c:v>
                </c:pt>
                <c:pt idx="8">
                  <c:v>591.94000000000005</c:v>
                </c:pt>
                <c:pt idx="9">
                  <c:v>600.89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191296"/>
        <c:axId val="63205376"/>
      </c:lineChart>
      <c:catAx>
        <c:axId val="6319129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it-IT"/>
          </a:p>
        </c:txPr>
        <c:crossAx val="63205376"/>
        <c:crosses val="autoZero"/>
        <c:auto val="1"/>
        <c:lblAlgn val="ctr"/>
        <c:lblOffset val="100"/>
        <c:noMultiLvlLbl val="0"/>
      </c:catAx>
      <c:valAx>
        <c:axId val="63205376"/>
        <c:scaling>
          <c:orientation val="minMax"/>
          <c:max val="1000"/>
          <c:min val="0"/>
        </c:scaling>
        <c:delete val="0"/>
        <c:axPos val="l"/>
        <c:majorGridlines/>
        <c:numFmt formatCode="&quot;€&quot;\ 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33CC"/>
                </a:solidFill>
              </a:defRPr>
            </a:pPr>
            <a:endParaRPr lang="it-IT"/>
          </a:p>
        </c:txPr>
        <c:crossAx val="63191296"/>
        <c:crosses val="autoZero"/>
        <c:crossBetween val="between"/>
        <c:majorUnit val="100"/>
      </c:valAx>
    </c:plotArea>
    <c:plotVisOnly val="1"/>
    <c:dispBlanksAs val="zero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1.629124541717587E-2"/>
                  <c:y val="-9.6343965002278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065262950581249"/>
                  <c:y val="4.0307115634494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3477189403197625E-3"/>
                  <c:y val="-1.4550114399527267E-2"/>
                </c:manualLayout>
              </c:layout>
              <c:numFmt formatCode="&quot;€&quot;\ #,##0" sourceLinked="0"/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11087404429811"/>
                  <c:y val="1.435327636703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3512035369085977E-2"/>
                  <c:y val="-4.0897428466080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65674052089451E-3"/>
                  <c:y val="-3.3228997100161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6753257574555209E-2"/>
                  <c:y val="5.6233486134390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257072446495844E-2"/>
                  <c:y val="-5.3677610700260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8737531147331681E-3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€&quot;\ #,##0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Foglio1!$B$2:$K$2</c:f>
              <c:numCache>
                <c:formatCode>General</c:formatCode>
                <c:ptCount val="10"/>
                <c:pt idx="0">
                  <c:v>1519600</c:v>
                </c:pt>
                <c:pt idx="1">
                  <c:v>1269954</c:v>
                </c:pt>
                <c:pt idx="2">
                  <c:v>1349972</c:v>
                </c:pt>
                <c:pt idx="3">
                  <c:v>1040650</c:v>
                </c:pt>
                <c:pt idx="4">
                  <c:v>1023289</c:v>
                </c:pt>
                <c:pt idx="5">
                  <c:v>963820</c:v>
                </c:pt>
                <c:pt idx="6">
                  <c:v>695253</c:v>
                </c:pt>
                <c:pt idx="7">
                  <c:v>727521</c:v>
                </c:pt>
                <c:pt idx="8">
                  <c:v>527282</c:v>
                </c:pt>
                <c:pt idx="9">
                  <c:v>921898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199104"/>
        <c:axId val="151245952"/>
      </c:lineChart>
      <c:catAx>
        <c:axId val="151199104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it-IT"/>
          </a:p>
        </c:txPr>
        <c:crossAx val="151245952"/>
        <c:crosses val="autoZero"/>
        <c:auto val="1"/>
        <c:lblAlgn val="ctr"/>
        <c:lblOffset val="100"/>
        <c:noMultiLvlLbl val="0"/>
      </c:catAx>
      <c:valAx>
        <c:axId val="151245952"/>
        <c:scaling>
          <c:orientation val="minMax"/>
          <c:min val="200000"/>
        </c:scaling>
        <c:delete val="0"/>
        <c:axPos val="l"/>
        <c:majorGridlines/>
        <c:numFmt formatCode="&quot;€&quot;\ 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33CC"/>
                </a:solidFill>
              </a:defRPr>
            </a:pPr>
            <a:endParaRPr lang="it-IT"/>
          </a:p>
        </c:txPr>
        <c:crossAx val="151199104"/>
        <c:crosses val="autoZero"/>
        <c:crossBetween val="between"/>
      </c:valAx>
    </c:plotArea>
    <c:plotVisOnly val="1"/>
    <c:dispBlanksAs val="zero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pPr>
              <a:solidFill>
                <a:srgbClr val="002060"/>
              </a:solidFill>
              <a:ln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5.4571402985875143E-2"/>
                  <c:y val="-4.28633936003890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654033651433367E-2"/>
                  <c:y val="4.5419269034519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399552827463615E-2"/>
                  <c:y val="5.190787980079508E-2"/>
                </c:manualLayout>
              </c:layout>
              <c:numFmt formatCode="0.00%" sourceLinked="0"/>
              <c:spPr>
                <a:solidFill>
                  <a:sysClr val="window" lastClr="FFFFFF">
                    <a:lumMod val="95000"/>
                  </a:sysClr>
                </a:solidFill>
              </c:spPr>
              <c:txPr>
                <a:bodyPr/>
                <a:lstStyle/>
                <a:p>
                  <a:pPr algn="ctr">
                    <a:defRPr lang="en-US" sz="1400" b="1" i="0" u="none" strike="noStrike" kern="1200" baseline="0">
                      <a:solidFill>
                        <a:srgbClr val="0033C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163829976745879E-2"/>
                  <c:y val="-3.4212180933197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7927658421094974E-2"/>
                  <c:y val="3.5784872534291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582682383949674E-2"/>
                  <c:y val="-4.6009380600223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8.0169122622738894E-3"/>
                  <c:y val="5.1121332734366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1088040026203985"/>
                  <c:y val="3.83431631590048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5612748008841929E-2"/>
                  <c:y val="7.6682301000371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9.3941908753433518E-3"/>
                  <c:y val="4.7287620216111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b="1">
                    <a:solidFill>
                      <a:srgbClr val="0033CC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Foglio1!$B$1:$K$1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Foglio1!$B$2:$K$2</c:f>
              <c:numCache>
                <c:formatCode>0.00%</c:formatCode>
                <c:ptCount val="10"/>
                <c:pt idx="0">
                  <c:v>0.27360000000000001</c:v>
                </c:pt>
                <c:pt idx="1">
                  <c:v>0.2888</c:v>
                </c:pt>
                <c:pt idx="2">
                  <c:v>0.31459999999999999</c:v>
                </c:pt>
                <c:pt idx="3">
                  <c:v>0.49249999999999999</c:v>
                </c:pt>
                <c:pt idx="4">
                  <c:v>0.33</c:v>
                </c:pt>
                <c:pt idx="5">
                  <c:v>0.54869999999999997</c:v>
                </c:pt>
                <c:pt idx="6">
                  <c:v>0.34820000000000001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1304448"/>
        <c:axId val="151306240"/>
      </c:lineChart>
      <c:catAx>
        <c:axId val="15130444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it-IT"/>
          </a:p>
        </c:txPr>
        <c:crossAx val="151306240"/>
        <c:crosses val="autoZero"/>
        <c:auto val="1"/>
        <c:lblAlgn val="ctr"/>
        <c:lblOffset val="100"/>
        <c:noMultiLvlLbl val="0"/>
      </c:catAx>
      <c:valAx>
        <c:axId val="15130624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33CC"/>
                </a:solidFill>
              </a:defRPr>
            </a:pPr>
            <a:endParaRPr lang="it-IT"/>
          </a:p>
        </c:txPr>
        <c:crossAx val="151304448"/>
        <c:crosses val="autoZero"/>
        <c:crossBetween val="between"/>
      </c:valAx>
    </c:plotArea>
    <c:plotVisOnly val="1"/>
    <c:dispBlanksAs val="zero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Foglio1!$A$1</c:f>
              <c:strCache>
                <c:ptCount val="1"/>
                <c:pt idx="0">
                  <c:v>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Foglio1!$B$1</c:f>
              <c:strCache>
                <c:ptCount val="1"/>
                <c:pt idx="0">
                  <c:v>TOTALE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square"/>
            <c:size val="5"/>
            <c:spPr>
              <a:solidFill>
                <a:srgbClr val="FF0000"/>
              </a:solidFill>
            </c:spPr>
          </c:marker>
          <c:dLbls>
            <c:dLbl>
              <c:idx val="1"/>
              <c:layout>
                <c:manualLayout>
                  <c:x val="-4.868271084958814E-2"/>
                  <c:y val="3.8079102321964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868271084958814E-2"/>
                  <c:y val="5.08594858220262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369181202088657E-2"/>
                  <c:y val="-3.34910452783829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462151030837843E-2"/>
                  <c:y val="4.06351790219766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9990715317345693E-2"/>
                  <c:y val="-2.8378891878358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714892789690033E-2"/>
                  <c:y val="3.04108722219270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 i="0" baseline="0">
                    <a:solidFill>
                      <a:srgbClr val="FF0000"/>
                    </a:solidFill>
                  </a:defRPr>
                </a:pPr>
                <a:endParaRPr lang="it-I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Foglio1!$B$2:$B$11</c:f>
              <c:numCache>
                <c:formatCode>General</c:formatCode>
                <c:ptCount val="10"/>
                <c:pt idx="0">
                  <c:v>1519600</c:v>
                </c:pt>
                <c:pt idx="1">
                  <c:v>1269954</c:v>
                </c:pt>
                <c:pt idx="2">
                  <c:v>1349972</c:v>
                </c:pt>
                <c:pt idx="3">
                  <c:v>1040650</c:v>
                </c:pt>
                <c:pt idx="4">
                  <c:v>1023289</c:v>
                </c:pt>
                <c:pt idx="5">
                  <c:v>963820</c:v>
                </c:pt>
                <c:pt idx="6">
                  <c:v>695253</c:v>
                </c:pt>
                <c:pt idx="7">
                  <c:v>727521</c:v>
                </c:pt>
                <c:pt idx="8">
                  <c:v>527282</c:v>
                </c:pt>
                <c:pt idx="9">
                  <c:v>921898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Foglio1!$C$1</c:f>
              <c:strCache>
                <c:ptCount val="1"/>
                <c:pt idx="0">
                  <c:v>DESTINATI A INVESTIMENTI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5"/>
            <c:spPr>
              <a:solidFill>
                <a:srgbClr val="002060"/>
              </a:solidFill>
            </c:spPr>
          </c:marker>
          <c:dLbls>
            <c:dLbl>
              <c:idx val="0"/>
              <c:layout>
                <c:manualLayout>
                  <c:x val="-3.4643968130525178E-2"/>
                  <c:y val="-4.6009380600223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368145602869525E-2"/>
                  <c:y val="3.83411505001858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0391226371672988E-2"/>
                  <c:y val="-4.0897227200198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9368145602869581E-2"/>
                  <c:y val="-4.8565457300235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4643968130525178E-2"/>
                  <c:y val="3.83411505001859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241774723443423E-2"/>
                  <c:y val="-2.3004690300111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numFmt formatCode="#,##0" sourceLinked="0"/>
            <c:txPr>
              <a:bodyPr/>
              <a:lstStyle/>
              <a:p>
                <a:pPr>
                  <a:defRPr sz="1000" b="1" i="0" baseline="0">
                    <a:solidFill>
                      <a:srgbClr val="0033CC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Foglio1!$A$2:$A$11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Foglio1!$C$2:$C$11</c:f>
              <c:numCache>
                <c:formatCode>General</c:formatCode>
                <c:ptCount val="10"/>
                <c:pt idx="0">
                  <c:v>415763</c:v>
                </c:pt>
                <c:pt idx="1">
                  <c:v>366759</c:v>
                </c:pt>
                <c:pt idx="2">
                  <c:v>424701</c:v>
                </c:pt>
                <c:pt idx="3">
                  <c:v>512520</c:v>
                </c:pt>
                <c:pt idx="4">
                  <c:v>337685</c:v>
                </c:pt>
                <c:pt idx="5">
                  <c:v>528836</c:v>
                </c:pt>
                <c:pt idx="6">
                  <c:v>242055</c:v>
                </c:pt>
                <c:pt idx="7">
                  <c:v>727521</c:v>
                </c:pt>
                <c:pt idx="8">
                  <c:v>527282</c:v>
                </c:pt>
                <c:pt idx="9">
                  <c:v>921898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50976"/>
        <c:axId val="155173248"/>
      </c:lineChart>
      <c:catAx>
        <c:axId val="1551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 b="1">
                <a:solidFill>
                  <a:srgbClr val="0033CC"/>
                </a:solidFill>
              </a:defRPr>
            </a:pPr>
            <a:endParaRPr lang="it-IT"/>
          </a:p>
        </c:txPr>
        <c:crossAx val="155173248"/>
        <c:crosses val="autoZero"/>
        <c:auto val="1"/>
        <c:lblAlgn val="ctr"/>
        <c:lblOffset val="100"/>
        <c:noMultiLvlLbl val="0"/>
      </c:catAx>
      <c:valAx>
        <c:axId val="155173248"/>
        <c:scaling>
          <c:orientation val="minMax"/>
          <c:min val="200000"/>
        </c:scaling>
        <c:delete val="0"/>
        <c:axPos val="l"/>
        <c:majorGridlines/>
        <c:numFmt formatCode="&quot;€&quot;\ 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b="1" i="0" baseline="0">
                <a:solidFill>
                  <a:srgbClr val="0033CC"/>
                </a:solidFill>
              </a:defRPr>
            </a:pPr>
            <a:endParaRPr lang="it-IT"/>
          </a:p>
        </c:txPr>
        <c:crossAx val="155150976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zero"/>
    <c:showDLblsOverMax val="0"/>
  </c:chart>
  <c:spPr>
    <a:solidFill>
      <a:schemeClr val="bg1">
        <a:alpha val="53000"/>
      </a:schemeClr>
    </a:solidFill>
  </c:spPr>
  <c:txPr>
    <a:bodyPr/>
    <a:lstStyle/>
    <a:p>
      <a:pPr>
        <a:defRPr sz="1400"/>
      </a:pPr>
      <a:endParaRPr lang="it-IT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34385223134021"/>
          <c:y val="2.0158918636631339E-2"/>
          <c:w val="0.85426049381316382"/>
          <c:h val="0.81976304133858746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rgbClr val="002060"/>
              </a:solidFill>
            </a:ln>
          </c:spPr>
          <c:invertIfNegative val="1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12545559</c:v>
                </c:pt>
                <c:pt idx="1">
                  <c:v>1151671</c:v>
                </c:pt>
                <c:pt idx="2">
                  <c:v>13697230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002060"/>
                    </a:solidFill>
                  </a:ln>
                </c14:spPr>
              </c14:invertSolidFillFmt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002060"/>
              </a:solidFill>
            </a:ln>
          </c:spPr>
          <c:invertIfNegative val="1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Foglio1!$C$2:$C$4</c:f>
              <c:numCache>
                <c:formatCode>General</c:formatCode>
                <c:ptCount val="3"/>
                <c:pt idx="0">
                  <c:v>11898085</c:v>
                </c:pt>
                <c:pt idx="1">
                  <c:v>1066941</c:v>
                </c:pt>
                <c:pt idx="2">
                  <c:v>12965026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>
                    <a:solidFill>
                      <a:srgbClr val="002060"/>
                    </a:solidFill>
                  </a:ln>
                </c14:spPr>
              </c14:invertSolidFillFmt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66FF33"/>
            </a:solidFill>
            <a:ln w="12700">
              <a:solidFill>
                <a:srgbClr val="002060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Foglio1!$D$2:$D$4</c:f>
              <c:numCache>
                <c:formatCode>General</c:formatCode>
                <c:ptCount val="3"/>
                <c:pt idx="0">
                  <c:v>16606138</c:v>
                </c:pt>
                <c:pt idx="1">
                  <c:v>1459209</c:v>
                </c:pt>
                <c:pt idx="2">
                  <c:v>18065347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2014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Foglio1!$E$2:$E$4</c:f>
              <c:numCache>
                <c:formatCode>General</c:formatCode>
                <c:ptCount val="3"/>
                <c:pt idx="0">
                  <c:v>15475133</c:v>
                </c:pt>
                <c:pt idx="1">
                  <c:v>1900596</c:v>
                </c:pt>
                <c:pt idx="2">
                  <c:v>17375729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2015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Foglio1!$F$2:$F$4</c:f>
              <c:numCache>
                <c:formatCode>General</c:formatCode>
                <c:ptCount val="3"/>
                <c:pt idx="0">
                  <c:v>16148664</c:v>
                </c:pt>
                <c:pt idx="1">
                  <c:v>1182847</c:v>
                </c:pt>
                <c:pt idx="2">
                  <c:v>17331511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rgbClr val="0033CC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Foglio1!$G$2:$G$4</c:f>
              <c:numCache>
                <c:formatCode>General</c:formatCode>
                <c:ptCount val="3"/>
                <c:pt idx="0">
                  <c:v>16097134</c:v>
                </c:pt>
                <c:pt idx="1">
                  <c:v>1371701</c:v>
                </c:pt>
                <c:pt idx="2">
                  <c:v>17468835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Foglio1!$H$2:$H$4</c:f>
              <c:numCache>
                <c:formatCode>General</c:formatCode>
                <c:ptCount val="3"/>
                <c:pt idx="0">
                  <c:v>15715075</c:v>
                </c:pt>
                <c:pt idx="1">
                  <c:v>1762355</c:v>
                </c:pt>
                <c:pt idx="2">
                  <c:v>17477429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solidFill>
                <a:srgbClr val="0033CC"/>
              </a:solidFill>
            </a:ln>
          </c:spPr>
          <c:invertIfNegative val="0"/>
          <c:cat>
            <c:strRef>
              <c:f>Foglio1!$A$2:$A$4</c:f>
              <c:strCache>
                <c:ptCount val="3"/>
                <c:pt idx="0">
                  <c:v>Entrate correnti</c:v>
                </c:pt>
                <c:pt idx="1">
                  <c:v>Entrate in c/capitale </c:v>
                </c:pt>
                <c:pt idx="2">
                  <c:v>Entrate totali</c:v>
                </c:pt>
              </c:strCache>
            </c:strRef>
          </c:cat>
          <c:val>
            <c:numRef>
              <c:f>Foglio1!$I$2:$I$4</c:f>
              <c:numCache>
                <c:formatCode>General</c:formatCode>
                <c:ptCount val="3"/>
                <c:pt idx="0">
                  <c:v>16336659</c:v>
                </c:pt>
                <c:pt idx="1">
                  <c:v>2401336</c:v>
                </c:pt>
                <c:pt idx="2">
                  <c:v>18737995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3017728"/>
        <c:axId val="155198592"/>
        <c:axId val="0"/>
      </c:bar3DChart>
      <c:catAx>
        <c:axId val="153017728"/>
        <c:scaling>
          <c:orientation val="minMax"/>
        </c:scaling>
        <c:delete val="0"/>
        <c:axPos val="b"/>
        <c:numFmt formatCode="@" sourceLinked="1"/>
        <c:majorTickMark val="out"/>
        <c:minorTickMark val="cross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155198592"/>
        <c:crosses val="autoZero"/>
        <c:auto val="1"/>
        <c:lblAlgn val="ctr"/>
        <c:lblOffset val="100"/>
        <c:noMultiLvlLbl val="1"/>
      </c:catAx>
      <c:valAx>
        <c:axId val="155198592"/>
        <c:scaling>
          <c:orientation val="minMax"/>
        </c:scaling>
        <c:delete val="0"/>
        <c:axPos val="l"/>
        <c:majorGridlines/>
        <c:numFmt formatCode="#,##0" sourceLinked="0"/>
        <c:majorTickMark val="cross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153017728"/>
        <c:crosses val="autoZero"/>
        <c:crossBetween val="between"/>
        <c:majorUnit val="3000000"/>
      </c:valAx>
      <c:spPr>
        <a:noFill/>
      </c:spPr>
    </c:plotArea>
    <c:legend>
      <c:legendPos val="b"/>
      <c:layout/>
      <c:overlay val="0"/>
    </c:legend>
    <c:plotVisOnly val="1"/>
    <c:dispBlanksAs val="zero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64556104537578"/>
          <c:y val="3.8626035463335123E-2"/>
          <c:w val="0.79426090732196719"/>
          <c:h val="0.8649708632069800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392264551955149E-2"/>
                  <c:y val="4.7031811280228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455588116888579E-2"/>
                  <c:y val="2.3515905640114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€&quot;\ 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Risorse Comune</c:v>
                </c:pt>
                <c:pt idx="1">
                  <c:v>Risorse altri enti</c:v>
                </c:pt>
              </c:strCache>
            </c:strRef>
          </c:cat>
          <c:val>
            <c:numRef>
              <c:f>Foglio1!$B$2:$B$3</c:f>
              <c:numCache>
                <c:formatCode>General</c:formatCode>
                <c:ptCount val="2"/>
                <c:pt idx="0">
                  <c:v>12216788</c:v>
                </c:pt>
                <c:pt idx="1">
                  <c:v>8002986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70624"/>
        <c:axId val="155388160"/>
        <c:axId val="0"/>
      </c:bar3DChart>
      <c:catAx>
        <c:axId val="9370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it-IT"/>
          </a:p>
        </c:txPr>
        <c:crossAx val="155388160"/>
        <c:crosses val="autoZero"/>
        <c:auto val="1"/>
        <c:lblAlgn val="ctr"/>
        <c:lblOffset val="100"/>
        <c:noMultiLvlLbl val="0"/>
      </c:catAx>
      <c:valAx>
        <c:axId val="155388160"/>
        <c:scaling>
          <c:orientation val="minMax"/>
        </c:scaling>
        <c:delete val="0"/>
        <c:axPos val="l"/>
        <c:majorGridlines/>
        <c:numFmt formatCode="&quot;€&quot;\ #,##0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0FF"/>
                </a:solidFill>
              </a:defRPr>
            </a:pPr>
            <a:endParaRPr lang="it-IT"/>
          </a:p>
        </c:txPr>
        <c:crossAx val="937062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95000"/>
        <a:alpha val="73000"/>
      </a:schemeClr>
    </a:solidFill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67124745647184E-3"/>
          <c:y val="2.0045776056678052E-2"/>
          <c:w val="0.73579711428704864"/>
          <c:h val="0.97995426386635454"/>
        </c:manualLayout>
      </c:layout>
      <c:pie3D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  <c:explosion val="23"/>
            <c:spPr>
              <a:solidFill>
                <a:srgbClr val="00CC00"/>
              </a:solidFill>
              <a:ln>
                <a:solidFill>
                  <a:srgbClr val="00CC00"/>
                </a:solidFill>
              </a:ln>
            </c:spPr>
          </c:dPt>
          <c:dPt>
            <c:idx val="1"/>
            <c:bubble3D val="0"/>
            <c:spPr>
              <a:solidFill>
                <a:srgbClr val="0EF2E7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  <a:ln>
                <a:solidFill>
                  <a:srgbClr val="FFFF00"/>
                </a:solidFill>
              </a:ln>
            </c:spPr>
          </c:dPt>
          <c:dPt>
            <c:idx val="4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0000FF"/>
              </a:solidFill>
            </c:spPr>
          </c:dPt>
          <c:dLbls>
            <c:dLbl>
              <c:idx val="0"/>
              <c:layout>
                <c:manualLayout>
                  <c:x val="-4.8014712049946902E-2"/>
                  <c:y val="-0.1244166812481776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1"/>
              <c:layout>
                <c:manualLayout>
                  <c:x val="4.1405609418198588E-3"/>
                  <c:y val="1.43489063867016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2"/>
              <c:layout>
                <c:manualLayout>
                  <c:x val="-2.5533247881552323E-2"/>
                  <c:y val="6.273549139690872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3"/>
              <c:layout>
                <c:manualLayout>
                  <c:x val="-3.5260818800596921E-2"/>
                  <c:y val="2.507459900845727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4"/>
              <c:layout>
                <c:manualLayout>
                  <c:x val="-2.163677452556681E-2"/>
                  <c:y val="-2.653764946048410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5"/>
              <c:layout>
                <c:manualLayout>
                  <c:x val="-1.8278737772336221E-3"/>
                  <c:y val="-4.00366287547391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6"/>
              <c:layout>
                <c:manualLayout>
                  <c:x val="4.2787027216013872E-2"/>
                  <c:y val="-2.28360454943132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dLbl>
              <c:idx val="7"/>
              <c:layout>
                <c:manualLayout>
                  <c:x val="2.9974881408925E-2"/>
                  <c:y val="-2.120968212306801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1"/>
            </c:dLbl>
            <c:showLegendKey val="0"/>
            <c:showVal val="0"/>
            <c:showCatName val="0"/>
            <c:showSerName val="0"/>
            <c:showPercent val="1"/>
            <c:showBubbleSize val="1"/>
            <c:showLeaderLines val="1"/>
          </c:dLbls>
          <c:cat>
            <c:strRef>
              <c:f>Foglio1!$A$2:$A$9</c:f>
              <c:strCache>
                <c:ptCount val="8"/>
                <c:pt idx="0">
                  <c:v>Scuola, formazione e infanzia</c:v>
                </c:pt>
                <c:pt idx="1">
                  <c:v>Risparmio energetico e ambiente</c:v>
                </c:pt>
                <c:pt idx="2">
                  <c:v>Cultura, tempo libero e turismo</c:v>
                </c:pt>
                <c:pt idx="3">
                  <c:v>Viabilità e parcheggi</c:v>
                </c:pt>
                <c:pt idx="4">
                  <c:v>Sport e strutture</c:v>
                </c:pt>
                <c:pt idx="5">
                  <c:v>edilizia cimiteriale</c:v>
                </c:pt>
                <c:pt idx="6">
                  <c:v>Sociale </c:v>
                </c:pt>
                <c:pt idx="7">
                  <c:v>Immobili comunali</c:v>
                </c:pt>
              </c:strCache>
            </c:strRef>
          </c:cat>
          <c:val>
            <c:numRef>
              <c:f>Foglio1!$B$2:$B$9</c:f>
              <c:numCache>
                <c:formatCode>General</c:formatCode>
                <c:ptCount val="8"/>
                <c:pt idx="0">
                  <c:v>5749219</c:v>
                </c:pt>
                <c:pt idx="1">
                  <c:v>2180711</c:v>
                </c:pt>
                <c:pt idx="2">
                  <c:v>2496900</c:v>
                </c:pt>
                <c:pt idx="3">
                  <c:v>4449040</c:v>
                </c:pt>
                <c:pt idx="4">
                  <c:v>2118476</c:v>
                </c:pt>
                <c:pt idx="5">
                  <c:v>825428</c:v>
                </c:pt>
                <c:pt idx="6">
                  <c:v>936200</c:v>
                </c:pt>
                <c:pt idx="7">
                  <c:v>1463800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Foglio1!$A$2:$A$9</c:f>
              <c:strCache>
                <c:ptCount val="8"/>
                <c:pt idx="0">
                  <c:v>Scuola, formazione e infanzia</c:v>
                </c:pt>
                <c:pt idx="1">
                  <c:v>Risparmio energetico e ambiente</c:v>
                </c:pt>
                <c:pt idx="2">
                  <c:v>Cultura, tempo libero e turismo</c:v>
                </c:pt>
                <c:pt idx="3">
                  <c:v>Viabilità e parcheggi</c:v>
                </c:pt>
                <c:pt idx="4">
                  <c:v>Sport e strutture</c:v>
                </c:pt>
                <c:pt idx="5">
                  <c:v>edilizia cimiteriale</c:v>
                </c:pt>
                <c:pt idx="6">
                  <c:v>Sociale </c:v>
                </c:pt>
                <c:pt idx="7">
                  <c:v>Immobili comunali</c:v>
                </c:pt>
              </c:strCache>
            </c:strRef>
          </c:cat>
          <c:val>
            <c:numRef>
              <c:f>Foglio1!$C$2:$C$9</c:f>
              <c:numCache>
                <c:formatCode>General</c:formatCode>
                <c:ptCount val="8"/>
                <c:pt idx="0">
                  <c:v>28.43364619208899</c:v>
                </c:pt>
                <c:pt idx="1">
                  <c:v>10.785041415398609</c:v>
                </c:pt>
                <c:pt idx="2">
                  <c:v>12.348802711642573</c:v>
                </c:pt>
                <c:pt idx="3">
                  <c:v>22.00341111626668</c:v>
                </c:pt>
                <c:pt idx="4">
                  <c:v>10.477248657675402</c:v>
                </c:pt>
                <c:pt idx="5">
                  <c:v>4.082281038353841</c:v>
                </c:pt>
                <c:pt idx="6">
                  <c:v>4.6301209894828697</c:v>
                </c:pt>
                <c:pt idx="7">
                  <c:v>7.2394478790910322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4831698606005759"/>
          <c:y val="0.24834225721784794"/>
          <c:w val="0.2516830139399418"/>
          <c:h val="0.67414756488772232"/>
        </c:manualLayout>
      </c:layout>
      <c:overlay val="1"/>
      <c:txPr>
        <a:bodyPr/>
        <a:lstStyle/>
        <a:p>
          <a:pPr rtl="0">
            <a:defRPr sz="1200"/>
          </a:pPr>
          <a:endParaRPr lang="it-IT"/>
        </a:p>
      </c:txPr>
    </c:legend>
    <c:plotVisOnly val="1"/>
    <c:dispBlanksAs val="zero"/>
    <c:showDLblsOverMax val="1"/>
  </c:chart>
  <c:txPr>
    <a:bodyPr/>
    <a:lstStyle/>
    <a:p>
      <a:pPr>
        <a:defRPr sz="1800"/>
      </a:pPr>
      <a:endParaRPr lang="it-IT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34360812671356"/>
          <c:y val="1.8838358237973557E-2"/>
          <c:w val="0.75435325361580297"/>
          <c:h val="0.8050698357285692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002060"/>
            </a:solidFill>
          </c:spPr>
          <c:invertIfNegative val="1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10761215</c:v>
                </c:pt>
                <c:pt idx="1">
                  <c:v>1498627</c:v>
                </c:pt>
                <c:pt idx="2">
                  <c:v>1837506</c:v>
                </c:pt>
                <c:pt idx="3">
                  <c:v>14097348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</c:spPr>
          <c:invertIfNegative val="1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10320707</c:v>
                </c:pt>
                <c:pt idx="1">
                  <c:v>642795</c:v>
                </c:pt>
                <c:pt idx="2">
                  <c:v>1988264</c:v>
                </c:pt>
                <c:pt idx="3">
                  <c:v>12951766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15132243</c:v>
                </c:pt>
                <c:pt idx="1">
                  <c:v>434221</c:v>
                </c:pt>
                <c:pt idx="2">
                  <c:v>1918592</c:v>
                </c:pt>
                <c:pt idx="3">
                  <c:v>17485056</c:v>
                </c:pt>
              </c:numCache>
            </c:numRef>
          </c:val>
        </c:ser>
        <c:ser>
          <c:idx val="3"/>
          <c:order val="3"/>
          <c:tx>
            <c:strRef>
              <c:f>Foglio1!$E$1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Foglio1!$E$2:$E$5</c:f>
              <c:numCache>
                <c:formatCode>General</c:formatCode>
                <c:ptCount val="4"/>
                <c:pt idx="0">
                  <c:v>13659543</c:v>
                </c:pt>
                <c:pt idx="1">
                  <c:v>1696029</c:v>
                </c:pt>
                <c:pt idx="2">
                  <c:v>1947454</c:v>
                </c:pt>
                <c:pt idx="3">
                  <c:v>17303026</c:v>
                </c:pt>
              </c:numCache>
            </c:numRef>
          </c:val>
        </c:ser>
        <c:ser>
          <c:idx val="4"/>
          <c:order val="4"/>
          <c:tx>
            <c:strRef>
              <c:f>Foglio1!$F$1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Foglio1!$F$2:$F$5</c:f>
              <c:numCache>
                <c:formatCode>General</c:formatCode>
                <c:ptCount val="4"/>
                <c:pt idx="0">
                  <c:v>13633226</c:v>
                </c:pt>
                <c:pt idx="1">
                  <c:v>1620810</c:v>
                </c:pt>
                <c:pt idx="2">
                  <c:v>1972781</c:v>
                </c:pt>
                <c:pt idx="3">
                  <c:v>17226817</c:v>
                </c:pt>
              </c:numCache>
            </c:numRef>
          </c:val>
        </c:ser>
        <c:ser>
          <c:idx val="5"/>
          <c:order val="5"/>
          <c:tx>
            <c:strRef>
              <c:f>Foglio1!$G$1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Foglio1!$G$2:$G$5</c:f>
              <c:numCache>
                <c:formatCode>General</c:formatCode>
                <c:ptCount val="4"/>
                <c:pt idx="0">
                  <c:v>13373312</c:v>
                </c:pt>
                <c:pt idx="1">
                  <c:v>1443753</c:v>
                </c:pt>
                <c:pt idx="2">
                  <c:v>1770322</c:v>
                </c:pt>
                <c:pt idx="3">
                  <c:v>16587387</c:v>
                </c:pt>
              </c:numCache>
            </c:numRef>
          </c:val>
        </c:ser>
        <c:ser>
          <c:idx val="6"/>
          <c:order val="6"/>
          <c:tx>
            <c:strRef>
              <c:f>Foglio1!$H$1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Foglio1!$H$2:$H$5</c:f>
              <c:numCache>
                <c:formatCode>General</c:formatCode>
                <c:ptCount val="4"/>
                <c:pt idx="0">
                  <c:v>13532429</c:v>
                </c:pt>
                <c:pt idx="1">
                  <c:v>1796005</c:v>
                </c:pt>
                <c:pt idx="2">
                  <c:v>1830018</c:v>
                </c:pt>
                <c:pt idx="3">
                  <c:v>17158452</c:v>
                </c:pt>
              </c:numCache>
            </c:numRef>
          </c:val>
        </c:ser>
        <c:ser>
          <c:idx val="7"/>
          <c:order val="7"/>
          <c:tx>
            <c:strRef>
              <c:f>Foglio1!$I$1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Foglio1!$A$2:$A$5</c:f>
              <c:strCache>
                <c:ptCount val="4"/>
                <c:pt idx="0">
                  <c:v>Spese correnti</c:v>
                </c:pt>
                <c:pt idx="1">
                  <c:v>Spese in c/capitale</c:v>
                </c:pt>
                <c:pt idx="2">
                  <c:v>Rimborso prestiti</c:v>
                </c:pt>
                <c:pt idx="3">
                  <c:v>Spese totali</c:v>
                </c:pt>
              </c:strCache>
            </c:strRef>
          </c:cat>
          <c:val>
            <c:numRef>
              <c:f>Foglio1!$I$2:$I$5</c:f>
              <c:numCache>
                <c:formatCode>General</c:formatCode>
                <c:ptCount val="4"/>
                <c:pt idx="0">
                  <c:v>14034032</c:v>
                </c:pt>
                <c:pt idx="1">
                  <c:v>2091487</c:v>
                </c:pt>
                <c:pt idx="2">
                  <c:v>1769279</c:v>
                </c:pt>
                <c:pt idx="3">
                  <c:v>17894798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882176"/>
        <c:axId val="46888064"/>
        <c:axId val="0"/>
      </c:bar3DChart>
      <c:catAx>
        <c:axId val="46882176"/>
        <c:scaling>
          <c:orientation val="minMax"/>
        </c:scaling>
        <c:delete val="0"/>
        <c:axPos val="b"/>
        <c:numFmt formatCode="General" sourceLinked="1"/>
        <c:majorTickMark val="out"/>
        <c:minorTickMark val="cross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46888064"/>
        <c:crosses val="autoZero"/>
        <c:auto val="1"/>
        <c:lblAlgn val="ctr"/>
        <c:lblOffset val="100"/>
        <c:noMultiLvlLbl val="1"/>
      </c:catAx>
      <c:valAx>
        <c:axId val="46888064"/>
        <c:scaling>
          <c:orientation val="minMax"/>
          <c:max val="18000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solidFill>
                  <a:srgbClr val="002060"/>
                </a:solidFill>
              </a:defRPr>
            </a:pPr>
            <a:endParaRPr lang="it-IT"/>
          </a:p>
        </c:txPr>
        <c:crossAx val="46882176"/>
        <c:crosses val="autoZero"/>
        <c:crossBetween val="between"/>
        <c:majorUnit val="3000000"/>
        <c:minorUnit val="600000"/>
      </c:valAx>
      <c:spPr>
        <a:noFill/>
        <a:ln w="25390">
          <a:noFill/>
        </a:ln>
      </c:spPr>
    </c:plotArea>
    <c:legend>
      <c:legendPos val="r"/>
      <c:layout/>
      <c:overlay val="1"/>
    </c:legend>
    <c:plotVisOnly val="1"/>
    <c:dispBlanksAs val="gap"/>
    <c:showDLblsOverMax val="1"/>
  </c:chart>
  <c:spPr>
    <a:solidFill>
      <a:schemeClr val="bg1">
        <a:alpha val="53000"/>
      </a:schemeClr>
    </a:solidFill>
  </c:spPr>
  <c:txPr>
    <a:bodyPr/>
    <a:lstStyle/>
    <a:p>
      <a:pPr>
        <a:defRPr sz="1799"/>
      </a:pPr>
      <a:endParaRPr lang="it-IT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F8FE02-F810-4F42-A9B7-1FEF27A5CBB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97CB85-0E20-4406-ACE3-F5D85F5967EB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Fondo cassa</a:t>
          </a:r>
          <a:endParaRPr lang="it-IT" b="1" dirty="0">
            <a:solidFill>
              <a:srgbClr val="002060"/>
            </a:solidFill>
          </a:endParaRPr>
        </a:p>
      </dgm:t>
    </dgm:pt>
    <dgm:pt modelId="{04FF14C7-C337-4DF0-B14B-D95ACF565CE6}" type="parTrans" cxnId="{A3E5F93B-9F38-4583-87D4-3E0D08F09261}">
      <dgm:prSet/>
      <dgm:spPr/>
      <dgm:t>
        <a:bodyPr/>
        <a:lstStyle/>
        <a:p>
          <a:endParaRPr lang="it-IT"/>
        </a:p>
      </dgm:t>
    </dgm:pt>
    <dgm:pt modelId="{26FDFACD-A4D7-4217-A117-0D27833BFB98}" type="sibTrans" cxnId="{A3E5F93B-9F38-4583-87D4-3E0D08F09261}">
      <dgm:prSet/>
      <dgm:spPr/>
      <dgm:t>
        <a:bodyPr/>
        <a:lstStyle/>
        <a:p>
          <a:endParaRPr lang="it-IT"/>
        </a:p>
      </dgm:t>
    </dgm:pt>
    <dgm:pt modelId="{A0AEDCD0-C048-4261-813C-CD739D2E4550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riscossioni</a:t>
          </a:r>
          <a:endParaRPr lang="it-IT" b="1" dirty="0">
            <a:solidFill>
              <a:srgbClr val="002060"/>
            </a:solidFill>
          </a:endParaRPr>
        </a:p>
      </dgm:t>
    </dgm:pt>
    <dgm:pt modelId="{B85A6211-43BE-414D-8B61-B07DC17B4D02}" type="parTrans" cxnId="{E1D52597-71AC-4185-BA46-7F3B93717ABB}">
      <dgm:prSet/>
      <dgm:spPr/>
      <dgm:t>
        <a:bodyPr/>
        <a:lstStyle/>
        <a:p>
          <a:endParaRPr lang="it-IT"/>
        </a:p>
      </dgm:t>
    </dgm:pt>
    <dgm:pt modelId="{26907A63-E731-421D-9CF9-365974CC00DF}" type="sibTrans" cxnId="{E1D52597-71AC-4185-BA46-7F3B93717ABB}">
      <dgm:prSet/>
      <dgm:spPr/>
      <dgm:t>
        <a:bodyPr/>
        <a:lstStyle/>
        <a:p>
          <a:endParaRPr lang="it-IT"/>
        </a:p>
      </dgm:t>
    </dgm:pt>
    <dgm:pt modelId="{9C9514BD-A963-46CF-B580-EDA81997B82A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Residui attivi</a:t>
          </a:r>
          <a:endParaRPr lang="it-IT" b="1" dirty="0">
            <a:solidFill>
              <a:srgbClr val="002060"/>
            </a:solidFill>
          </a:endParaRPr>
        </a:p>
      </dgm:t>
    </dgm:pt>
    <dgm:pt modelId="{D8AB6FED-835D-4109-9744-98C1501E1BF5}" type="parTrans" cxnId="{B42AC69B-FF73-4863-8A22-EAFF805B496A}">
      <dgm:prSet/>
      <dgm:spPr/>
      <dgm:t>
        <a:bodyPr/>
        <a:lstStyle/>
        <a:p>
          <a:endParaRPr lang="it-IT"/>
        </a:p>
      </dgm:t>
    </dgm:pt>
    <dgm:pt modelId="{64B64A74-5F68-4CEB-860F-F66475A5AF21}" type="sibTrans" cxnId="{B42AC69B-FF73-4863-8A22-EAFF805B496A}">
      <dgm:prSet/>
      <dgm:spPr/>
      <dgm:t>
        <a:bodyPr/>
        <a:lstStyle/>
        <a:p>
          <a:endParaRPr lang="it-IT"/>
        </a:p>
      </dgm:t>
    </dgm:pt>
    <dgm:pt modelId="{F8A4A67F-E4A9-4B55-8BE4-703E6444C225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entrate</a:t>
          </a:r>
          <a:endParaRPr lang="it-IT" b="1" dirty="0">
            <a:solidFill>
              <a:srgbClr val="002060"/>
            </a:solidFill>
          </a:endParaRPr>
        </a:p>
      </dgm:t>
    </dgm:pt>
    <dgm:pt modelId="{D7CC26DE-D6E4-4457-B2D7-34AF7DF0252F}" type="parTrans" cxnId="{0FCC201A-E01E-4671-9B47-C15AD92FDCCA}">
      <dgm:prSet/>
      <dgm:spPr/>
      <dgm:t>
        <a:bodyPr/>
        <a:lstStyle/>
        <a:p>
          <a:endParaRPr lang="it-IT"/>
        </a:p>
      </dgm:t>
    </dgm:pt>
    <dgm:pt modelId="{23EB04BE-685F-48BC-93E9-81195C7F3EFF}" type="sibTrans" cxnId="{0FCC201A-E01E-4671-9B47-C15AD92FDCCA}">
      <dgm:prSet/>
      <dgm:spPr/>
      <dgm:t>
        <a:bodyPr/>
        <a:lstStyle/>
        <a:p>
          <a:endParaRPr lang="it-IT"/>
        </a:p>
      </dgm:t>
    </dgm:pt>
    <dgm:pt modelId="{866CD52F-A549-4050-8C54-A87EC930D802}" type="pres">
      <dgm:prSet presAssocID="{9BF8FE02-F810-4F42-A9B7-1FEF27A5CB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F80FDB-4B89-4419-B30B-2499880FA5C3}" type="pres">
      <dgm:prSet presAssocID="{9BF8FE02-F810-4F42-A9B7-1FEF27A5CBBE}" presName="ellipse" presStyleLbl="trBgShp" presStyleIdx="0" presStyleCnt="1"/>
      <dgm:spPr/>
    </dgm:pt>
    <dgm:pt modelId="{7ECA4A59-B3A0-4AA6-880D-AB1151DCC3F6}" type="pres">
      <dgm:prSet presAssocID="{9BF8FE02-F810-4F42-A9B7-1FEF27A5CBBE}" presName="arrow1" presStyleLbl="fgShp" presStyleIdx="0" presStyleCnt="1" custLinFactNeighborX="15646" custLinFactNeighborY="31854"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44D2BDA6-E485-4514-9C65-A657855FEAE9}" type="pres">
      <dgm:prSet presAssocID="{9BF8FE02-F810-4F42-A9B7-1FEF27A5CBBE}" presName="rectangle" presStyleLbl="revTx" presStyleIdx="0" presStyleCnt="1" custLinFactNeighborX="4256" custLinFactNeighborY="91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97AAB0-B2A9-4337-B71A-584D13557775}" type="pres">
      <dgm:prSet presAssocID="{A0AEDCD0-C048-4261-813C-CD739D2E4550}" presName="item1" presStyleLbl="node1" presStyleIdx="0" presStyleCnt="3" custLinFactNeighborX="3634" custLinFactNeighborY="180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2D4822-59F3-4E7F-AAC9-037D0095FA93}" type="pres">
      <dgm:prSet presAssocID="{9C9514BD-A963-46CF-B580-EDA81997B82A}" presName="item2" presStyleLbl="node1" presStyleIdx="1" presStyleCnt="3" custLinFactNeighborY="-644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3083AF-238D-4662-A2B9-EBD4684971C7}" type="pres">
      <dgm:prSet presAssocID="{F8A4A67F-E4A9-4B55-8BE4-703E6444C2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C3C166-BA3E-48F8-A27F-3D3B35E78173}" type="pres">
      <dgm:prSet presAssocID="{9BF8FE02-F810-4F42-A9B7-1FEF27A5CBBE}" presName="funnel" presStyleLbl="trAlignAcc1" presStyleIdx="0" presStyleCnt="1" custLinFactNeighborX="2410" custLinFactNeighborY="-893"/>
      <dgm:spPr/>
    </dgm:pt>
  </dgm:ptLst>
  <dgm:cxnLst>
    <dgm:cxn modelId="{20AE0D40-68EB-4DB7-9B86-DE24E8450423}" type="presOf" srcId="{A0AEDCD0-C048-4261-813C-CD739D2E4550}" destId="{A22D4822-59F3-4E7F-AAC9-037D0095FA93}" srcOrd="0" destOrd="0" presId="urn:microsoft.com/office/officeart/2005/8/layout/funnel1"/>
    <dgm:cxn modelId="{0FCC201A-E01E-4671-9B47-C15AD92FDCCA}" srcId="{9BF8FE02-F810-4F42-A9B7-1FEF27A5CBBE}" destId="{F8A4A67F-E4A9-4B55-8BE4-703E6444C225}" srcOrd="3" destOrd="0" parTransId="{D7CC26DE-D6E4-4457-B2D7-34AF7DF0252F}" sibTransId="{23EB04BE-685F-48BC-93E9-81195C7F3EFF}"/>
    <dgm:cxn modelId="{4D1FFCC2-2595-4991-819B-430DC4DAC44E}" type="presOf" srcId="{9BF8FE02-F810-4F42-A9B7-1FEF27A5CBBE}" destId="{866CD52F-A549-4050-8C54-A87EC930D802}" srcOrd="0" destOrd="0" presId="urn:microsoft.com/office/officeart/2005/8/layout/funnel1"/>
    <dgm:cxn modelId="{347B74AB-479C-430B-B6CC-5578BEEF46ED}" type="presOf" srcId="{9C9514BD-A963-46CF-B580-EDA81997B82A}" destId="{7A97AAB0-B2A9-4337-B71A-584D13557775}" srcOrd="0" destOrd="0" presId="urn:microsoft.com/office/officeart/2005/8/layout/funnel1"/>
    <dgm:cxn modelId="{2AA642A7-E049-4614-879C-0099C07465C4}" type="presOf" srcId="{F8A4A67F-E4A9-4B55-8BE4-703E6444C225}" destId="{44D2BDA6-E485-4514-9C65-A657855FEAE9}" srcOrd="0" destOrd="0" presId="urn:microsoft.com/office/officeart/2005/8/layout/funnel1"/>
    <dgm:cxn modelId="{B4A86833-7B40-481D-AAE1-9F752A56DB99}" type="presOf" srcId="{4A97CB85-0E20-4406-ACE3-F5D85F5967EB}" destId="{283083AF-238D-4662-A2B9-EBD4684971C7}" srcOrd="0" destOrd="0" presId="urn:microsoft.com/office/officeart/2005/8/layout/funnel1"/>
    <dgm:cxn modelId="{E1D52597-71AC-4185-BA46-7F3B93717ABB}" srcId="{9BF8FE02-F810-4F42-A9B7-1FEF27A5CBBE}" destId="{A0AEDCD0-C048-4261-813C-CD739D2E4550}" srcOrd="1" destOrd="0" parTransId="{B85A6211-43BE-414D-8B61-B07DC17B4D02}" sibTransId="{26907A63-E731-421D-9CF9-365974CC00DF}"/>
    <dgm:cxn modelId="{A3E5F93B-9F38-4583-87D4-3E0D08F09261}" srcId="{9BF8FE02-F810-4F42-A9B7-1FEF27A5CBBE}" destId="{4A97CB85-0E20-4406-ACE3-F5D85F5967EB}" srcOrd="0" destOrd="0" parTransId="{04FF14C7-C337-4DF0-B14B-D95ACF565CE6}" sibTransId="{26FDFACD-A4D7-4217-A117-0D27833BFB98}"/>
    <dgm:cxn modelId="{B42AC69B-FF73-4863-8A22-EAFF805B496A}" srcId="{9BF8FE02-F810-4F42-A9B7-1FEF27A5CBBE}" destId="{9C9514BD-A963-46CF-B580-EDA81997B82A}" srcOrd="2" destOrd="0" parTransId="{D8AB6FED-835D-4109-9744-98C1501E1BF5}" sibTransId="{64B64A74-5F68-4CEB-860F-F66475A5AF21}"/>
    <dgm:cxn modelId="{6D4EDFC5-F677-456B-A477-804D7E41AA79}" type="presParOf" srcId="{866CD52F-A549-4050-8C54-A87EC930D802}" destId="{17F80FDB-4B89-4419-B30B-2499880FA5C3}" srcOrd="0" destOrd="0" presId="urn:microsoft.com/office/officeart/2005/8/layout/funnel1"/>
    <dgm:cxn modelId="{58675433-92E0-4BE2-8D09-ABE7EFE80DDC}" type="presParOf" srcId="{866CD52F-A549-4050-8C54-A87EC930D802}" destId="{7ECA4A59-B3A0-4AA6-880D-AB1151DCC3F6}" srcOrd="1" destOrd="0" presId="urn:microsoft.com/office/officeart/2005/8/layout/funnel1"/>
    <dgm:cxn modelId="{36B1E5F2-1C85-4BC1-AFAF-619B6E20C3DF}" type="presParOf" srcId="{866CD52F-A549-4050-8C54-A87EC930D802}" destId="{44D2BDA6-E485-4514-9C65-A657855FEAE9}" srcOrd="2" destOrd="0" presId="urn:microsoft.com/office/officeart/2005/8/layout/funnel1"/>
    <dgm:cxn modelId="{C3AA7F37-1D93-4F5C-BA50-38875F629D83}" type="presParOf" srcId="{866CD52F-A549-4050-8C54-A87EC930D802}" destId="{7A97AAB0-B2A9-4337-B71A-584D13557775}" srcOrd="3" destOrd="0" presId="urn:microsoft.com/office/officeart/2005/8/layout/funnel1"/>
    <dgm:cxn modelId="{8245826F-0BD3-4A90-B1A2-08B161EA2738}" type="presParOf" srcId="{866CD52F-A549-4050-8C54-A87EC930D802}" destId="{A22D4822-59F3-4E7F-AAC9-037D0095FA93}" srcOrd="4" destOrd="0" presId="urn:microsoft.com/office/officeart/2005/8/layout/funnel1"/>
    <dgm:cxn modelId="{C5ED9FCD-F2A1-40A1-BCF1-53D9A4BDB1B1}" type="presParOf" srcId="{866CD52F-A549-4050-8C54-A87EC930D802}" destId="{283083AF-238D-4662-A2B9-EBD4684971C7}" srcOrd="5" destOrd="0" presId="urn:microsoft.com/office/officeart/2005/8/layout/funnel1"/>
    <dgm:cxn modelId="{CFAD1BE8-C36C-4450-8E14-539EABE05BA4}" type="presParOf" srcId="{866CD52F-A549-4050-8C54-A87EC930D802}" destId="{5DC3C166-BA3E-48F8-A27F-3D3B35E781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F8FE02-F810-4F42-A9B7-1FEF27A5CBB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97CB85-0E20-4406-ACE3-F5D85F5967EB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pagamenti</a:t>
          </a:r>
          <a:endParaRPr lang="it-IT" b="1" dirty="0">
            <a:solidFill>
              <a:srgbClr val="002060"/>
            </a:solidFill>
          </a:endParaRPr>
        </a:p>
      </dgm:t>
    </dgm:pt>
    <dgm:pt modelId="{04FF14C7-C337-4DF0-B14B-D95ACF565CE6}" type="parTrans" cxnId="{A3E5F93B-9F38-4583-87D4-3E0D08F09261}">
      <dgm:prSet/>
      <dgm:spPr/>
      <dgm:t>
        <a:bodyPr/>
        <a:lstStyle/>
        <a:p>
          <a:endParaRPr lang="it-IT"/>
        </a:p>
      </dgm:t>
    </dgm:pt>
    <dgm:pt modelId="{26FDFACD-A4D7-4217-A117-0D27833BFB98}" type="sibTrans" cxnId="{A3E5F93B-9F38-4583-87D4-3E0D08F09261}">
      <dgm:prSet/>
      <dgm:spPr/>
      <dgm:t>
        <a:bodyPr/>
        <a:lstStyle/>
        <a:p>
          <a:endParaRPr lang="it-IT"/>
        </a:p>
      </dgm:t>
    </dgm:pt>
    <dgm:pt modelId="{A0AEDCD0-C048-4261-813C-CD739D2E4550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Residui passivi</a:t>
          </a:r>
          <a:endParaRPr lang="it-IT" b="1" dirty="0">
            <a:solidFill>
              <a:srgbClr val="002060"/>
            </a:solidFill>
          </a:endParaRPr>
        </a:p>
      </dgm:t>
    </dgm:pt>
    <dgm:pt modelId="{B85A6211-43BE-414D-8B61-B07DC17B4D02}" type="parTrans" cxnId="{E1D52597-71AC-4185-BA46-7F3B93717ABB}">
      <dgm:prSet/>
      <dgm:spPr/>
      <dgm:t>
        <a:bodyPr/>
        <a:lstStyle/>
        <a:p>
          <a:endParaRPr lang="it-IT"/>
        </a:p>
      </dgm:t>
    </dgm:pt>
    <dgm:pt modelId="{26907A63-E731-421D-9CF9-365974CC00DF}" type="sibTrans" cxnId="{E1D52597-71AC-4185-BA46-7F3B93717ABB}">
      <dgm:prSet/>
      <dgm:spPr/>
      <dgm:t>
        <a:bodyPr/>
        <a:lstStyle/>
        <a:p>
          <a:endParaRPr lang="it-IT"/>
        </a:p>
      </dgm:t>
    </dgm:pt>
    <dgm:pt modelId="{9C9514BD-A963-46CF-B580-EDA81997B82A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Fondo </a:t>
          </a:r>
          <a:r>
            <a:rPr lang="it-IT" b="1" dirty="0" err="1" smtClean="0">
              <a:solidFill>
                <a:srgbClr val="002060"/>
              </a:solidFill>
            </a:rPr>
            <a:t>Plur</a:t>
          </a:r>
          <a:r>
            <a:rPr lang="it-IT" b="1" dirty="0" smtClean="0">
              <a:solidFill>
                <a:srgbClr val="002060"/>
              </a:solidFill>
            </a:rPr>
            <a:t>. </a:t>
          </a:r>
          <a:r>
            <a:rPr lang="it-IT" b="1" dirty="0" err="1" smtClean="0">
              <a:solidFill>
                <a:srgbClr val="002060"/>
              </a:solidFill>
            </a:rPr>
            <a:t>Vinc</a:t>
          </a:r>
          <a:r>
            <a:rPr lang="it-IT" b="1" dirty="0" smtClean="0">
              <a:solidFill>
                <a:srgbClr val="002060"/>
              </a:solidFill>
            </a:rPr>
            <a:t>. in uscita</a:t>
          </a:r>
          <a:endParaRPr lang="it-IT" b="1" dirty="0">
            <a:solidFill>
              <a:srgbClr val="002060"/>
            </a:solidFill>
          </a:endParaRPr>
        </a:p>
      </dgm:t>
    </dgm:pt>
    <dgm:pt modelId="{D8AB6FED-835D-4109-9744-98C1501E1BF5}" type="parTrans" cxnId="{B42AC69B-FF73-4863-8A22-EAFF805B496A}">
      <dgm:prSet/>
      <dgm:spPr/>
      <dgm:t>
        <a:bodyPr/>
        <a:lstStyle/>
        <a:p>
          <a:endParaRPr lang="it-IT"/>
        </a:p>
      </dgm:t>
    </dgm:pt>
    <dgm:pt modelId="{64B64A74-5F68-4CEB-860F-F66475A5AF21}" type="sibTrans" cxnId="{B42AC69B-FF73-4863-8A22-EAFF805B496A}">
      <dgm:prSet/>
      <dgm:spPr/>
      <dgm:t>
        <a:bodyPr/>
        <a:lstStyle/>
        <a:p>
          <a:endParaRPr lang="it-IT"/>
        </a:p>
      </dgm:t>
    </dgm:pt>
    <dgm:pt modelId="{F8A4A67F-E4A9-4B55-8BE4-703E6444C225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spese</a:t>
          </a:r>
          <a:endParaRPr lang="it-IT" b="1" dirty="0">
            <a:solidFill>
              <a:srgbClr val="002060"/>
            </a:solidFill>
          </a:endParaRPr>
        </a:p>
      </dgm:t>
    </dgm:pt>
    <dgm:pt modelId="{D7CC26DE-D6E4-4457-B2D7-34AF7DF0252F}" type="parTrans" cxnId="{0FCC201A-E01E-4671-9B47-C15AD92FDCCA}">
      <dgm:prSet/>
      <dgm:spPr/>
      <dgm:t>
        <a:bodyPr/>
        <a:lstStyle/>
        <a:p>
          <a:endParaRPr lang="it-IT"/>
        </a:p>
      </dgm:t>
    </dgm:pt>
    <dgm:pt modelId="{23EB04BE-685F-48BC-93E9-81195C7F3EFF}" type="sibTrans" cxnId="{0FCC201A-E01E-4671-9B47-C15AD92FDCCA}">
      <dgm:prSet/>
      <dgm:spPr/>
      <dgm:t>
        <a:bodyPr/>
        <a:lstStyle/>
        <a:p>
          <a:endParaRPr lang="it-IT"/>
        </a:p>
      </dgm:t>
    </dgm:pt>
    <dgm:pt modelId="{866CD52F-A549-4050-8C54-A87EC930D802}" type="pres">
      <dgm:prSet presAssocID="{9BF8FE02-F810-4F42-A9B7-1FEF27A5CB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F80FDB-4B89-4419-B30B-2499880FA5C3}" type="pres">
      <dgm:prSet presAssocID="{9BF8FE02-F810-4F42-A9B7-1FEF27A5CBBE}" presName="ellipse" presStyleLbl="trBgShp" presStyleIdx="0" presStyleCnt="1"/>
      <dgm:spPr/>
    </dgm:pt>
    <dgm:pt modelId="{7ECA4A59-B3A0-4AA6-880D-AB1151DCC3F6}" type="pres">
      <dgm:prSet presAssocID="{9BF8FE02-F810-4F42-A9B7-1FEF27A5CBBE}" presName="arrow1" presStyleLbl="fgShp" presStyleIdx="0" presStyleCnt="1" custLinFactNeighborX="15646" custLinFactNeighborY="31854"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44D2BDA6-E485-4514-9C65-A657855FEAE9}" type="pres">
      <dgm:prSet presAssocID="{9BF8FE02-F810-4F42-A9B7-1FEF27A5CBBE}" presName="rectangle" presStyleLbl="revTx" presStyleIdx="0" presStyleCnt="1" custLinFactNeighborX="4341" custLinFactNeighborY="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97AAB0-B2A9-4337-B71A-584D13557775}" type="pres">
      <dgm:prSet presAssocID="{A0AEDCD0-C048-4261-813C-CD739D2E4550}" presName="item1" presStyleLbl="node1" presStyleIdx="0" presStyleCnt="3" custLinFactNeighborX="3634" custLinFactNeighborY="180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22D4822-59F3-4E7F-AAC9-037D0095FA93}" type="pres">
      <dgm:prSet presAssocID="{9C9514BD-A963-46CF-B580-EDA81997B82A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83083AF-238D-4662-A2B9-EBD4684971C7}" type="pres">
      <dgm:prSet presAssocID="{F8A4A67F-E4A9-4B55-8BE4-703E6444C22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C3C166-BA3E-48F8-A27F-3D3B35E78173}" type="pres">
      <dgm:prSet presAssocID="{9BF8FE02-F810-4F42-A9B7-1FEF27A5CBBE}" presName="funnel" presStyleLbl="trAlignAcc1" presStyleIdx="0" presStyleCnt="1" custLinFactNeighborX="2410" custLinFactNeighborY="-893"/>
      <dgm:spPr/>
    </dgm:pt>
  </dgm:ptLst>
  <dgm:cxnLst>
    <dgm:cxn modelId="{0AF74055-8D04-4F55-98B7-407031FB5957}" type="presOf" srcId="{9C9514BD-A963-46CF-B580-EDA81997B82A}" destId="{7A97AAB0-B2A9-4337-B71A-584D13557775}" srcOrd="0" destOrd="0" presId="urn:microsoft.com/office/officeart/2005/8/layout/funnel1"/>
    <dgm:cxn modelId="{0FCC201A-E01E-4671-9B47-C15AD92FDCCA}" srcId="{9BF8FE02-F810-4F42-A9B7-1FEF27A5CBBE}" destId="{F8A4A67F-E4A9-4B55-8BE4-703E6444C225}" srcOrd="3" destOrd="0" parTransId="{D7CC26DE-D6E4-4457-B2D7-34AF7DF0252F}" sibTransId="{23EB04BE-685F-48BC-93E9-81195C7F3EFF}"/>
    <dgm:cxn modelId="{C1537D66-8351-46AF-BA04-12D8EF330918}" type="presOf" srcId="{4A97CB85-0E20-4406-ACE3-F5D85F5967EB}" destId="{283083AF-238D-4662-A2B9-EBD4684971C7}" srcOrd="0" destOrd="0" presId="urn:microsoft.com/office/officeart/2005/8/layout/funnel1"/>
    <dgm:cxn modelId="{399B605F-927C-47B5-83C2-57FE7533BAB8}" type="presOf" srcId="{F8A4A67F-E4A9-4B55-8BE4-703E6444C225}" destId="{44D2BDA6-E485-4514-9C65-A657855FEAE9}" srcOrd="0" destOrd="0" presId="urn:microsoft.com/office/officeart/2005/8/layout/funnel1"/>
    <dgm:cxn modelId="{E1D52597-71AC-4185-BA46-7F3B93717ABB}" srcId="{9BF8FE02-F810-4F42-A9B7-1FEF27A5CBBE}" destId="{A0AEDCD0-C048-4261-813C-CD739D2E4550}" srcOrd="1" destOrd="0" parTransId="{B85A6211-43BE-414D-8B61-B07DC17B4D02}" sibTransId="{26907A63-E731-421D-9CF9-365974CC00DF}"/>
    <dgm:cxn modelId="{A3E5F93B-9F38-4583-87D4-3E0D08F09261}" srcId="{9BF8FE02-F810-4F42-A9B7-1FEF27A5CBBE}" destId="{4A97CB85-0E20-4406-ACE3-F5D85F5967EB}" srcOrd="0" destOrd="0" parTransId="{04FF14C7-C337-4DF0-B14B-D95ACF565CE6}" sibTransId="{26FDFACD-A4D7-4217-A117-0D27833BFB98}"/>
    <dgm:cxn modelId="{8330E591-A300-4919-B6AC-9BC2226CC676}" type="presOf" srcId="{A0AEDCD0-C048-4261-813C-CD739D2E4550}" destId="{A22D4822-59F3-4E7F-AAC9-037D0095FA93}" srcOrd="0" destOrd="0" presId="urn:microsoft.com/office/officeart/2005/8/layout/funnel1"/>
    <dgm:cxn modelId="{B42AC69B-FF73-4863-8A22-EAFF805B496A}" srcId="{9BF8FE02-F810-4F42-A9B7-1FEF27A5CBBE}" destId="{9C9514BD-A963-46CF-B580-EDA81997B82A}" srcOrd="2" destOrd="0" parTransId="{D8AB6FED-835D-4109-9744-98C1501E1BF5}" sibTransId="{64B64A74-5F68-4CEB-860F-F66475A5AF21}"/>
    <dgm:cxn modelId="{6BE999DF-F433-42BD-BB23-DF79899C15AA}" type="presOf" srcId="{9BF8FE02-F810-4F42-A9B7-1FEF27A5CBBE}" destId="{866CD52F-A549-4050-8C54-A87EC930D802}" srcOrd="0" destOrd="0" presId="urn:microsoft.com/office/officeart/2005/8/layout/funnel1"/>
    <dgm:cxn modelId="{FFF335E9-2428-4519-89BD-547F24D9B266}" type="presParOf" srcId="{866CD52F-A549-4050-8C54-A87EC930D802}" destId="{17F80FDB-4B89-4419-B30B-2499880FA5C3}" srcOrd="0" destOrd="0" presId="urn:microsoft.com/office/officeart/2005/8/layout/funnel1"/>
    <dgm:cxn modelId="{73D6597F-8C16-4FAE-94A0-E419BEB9A811}" type="presParOf" srcId="{866CD52F-A549-4050-8C54-A87EC930D802}" destId="{7ECA4A59-B3A0-4AA6-880D-AB1151DCC3F6}" srcOrd="1" destOrd="0" presId="urn:microsoft.com/office/officeart/2005/8/layout/funnel1"/>
    <dgm:cxn modelId="{00EDDB50-F6D0-4E50-B5C9-CC6D6EFDFE7D}" type="presParOf" srcId="{866CD52F-A549-4050-8C54-A87EC930D802}" destId="{44D2BDA6-E485-4514-9C65-A657855FEAE9}" srcOrd="2" destOrd="0" presId="urn:microsoft.com/office/officeart/2005/8/layout/funnel1"/>
    <dgm:cxn modelId="{29C903B1-5CAC-4A6F-8ACD-1AE6E875893C}" type="presParOf" srcId="{866CD52F-A549-4050-8C54-A87EC930D802}" destId="{7A97AAB0-B2A9-4337-B71A-584D13557775}" srcOrd="3" destOrd="0" presId="urn:microsoft.com/office/officeart/2005/8/layout/funnel1"/>
    <dgm:cxn modelId="{DC2C9F61-77EA-4E93-B016-1A6F8A8BA453}" type="presParOf" srcId="{866CD52F-A549-4050-8C54-A87EC930D802}" destId="{A22D4822-59F3-4E7F-AAC9-037D0095FA93}" srcOrd="4" destOrd="0" presId="urn:microsoft.com/office/officeart/2005/8/layout/funnel1"/>
    <dgm:cxn modelId="{86CE2007-71EB-454C-9D2D-365AAB48C08C}" type="presParOf" srcId="{866CD52F-A549-4050-8C54-A87EC930D802}" destId="{283083AF-238D-4662-A2B9-EBD4684971C7}" srcOrd="5" destOrd="0" presId="urn:microsoft.com/office/officeart/2005/8/layout/funnel1"/>
    <dgm:cxn modelId="{C1E61941-020D-4D3D-AFDB-14F69A382592}" type="presParOf" srcId="{866CD52F-A549-4050-8C54-A87EC930D802}" destId="{5DC3C166-BA3E-48F8-A27F-3D3B35E781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F8FE02-F810-4F42-A9B7-1FEF27A5CBB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A97CB85-0E20-4406-ACE3-F5D85F5967EB}">
      <dgm:prSet phldrT="[Testo]" custT="1"/>
      <dgm:spPr>
        <a:solidFill>
          <a:srgbClr val="FFC000"/>
        </a:solidFill>
      </dgm:spPr>
      <dgm:t>
        <a:bodyPr/>
        <a:lstStyle/>
        <a:p>
          <a:r>
            <a:rPr lang="it-IT" sz="900" b="1" dirty="0" smtClean="0">
              <a:solidFill>
                <a:srgbClr val="002060"/>
              </a:solidFill>
            </a:rPr>
            <a:t>accertamenti</a:t>
          </a:r>
          <a:endParaRPr lang="it-IT" sz="900" b="1" dirty="0">
            <a:solidFill>
              <a:srgbClr val="002060"/>
            </a:solidFill>
          </a:endParaRPr>
        </a:p>
      </dgm:t>
    </dgm:pt>
    <dgm:pt modelId="{04FF14C7-C337-4DF0-B14B-D95ACF565CE6}" type="parTrans" cxnId="{A3E5F93B-9F38-4583-87D4-3E0D08F09261}">
      <dgm:prSet/>
      <dgm:spPr/>
      <dgm:t>
        <a:bodyPr/>
        <a:lstStyle/>
        <a:p>
          <a:endParaRPr lang="it-IT"/>
        </a:p>
      </dgm:t>
    </dgm:pt>
    <dgm:pt modelId="{26FDFACD-A4D7-4217-A117-0D27833BFB98}" type="sibTrans" cxnId="{A3E5F93B-9F38-4583-87D4-3E0D08F09261}">
      <dgm:prSet/>
      <dgm:spPr/>
      <dgm:t>
        <a:bodyPr/>
        <a:lstStyle/>
        <a:p>
          <a:endParaRPr lang="it-IT"/>
        </a:p>
      </dgm:t>
    </dgm:pt>
    <dgm:pt modelId="{A0AEDCD0-C048-4261-813C-CD739D2E4550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Fondo </a:t>
          </a:r>
          <a:r>
            <a:rPr lang="it-IT" b="1" dirty="0" err="1" smtClean="0">
              <a:solidFill>
                <a:srgbClr val="002060"/>
              </a:solidFill>
            </a:rPr>
            <a:t>Plur</a:t>
          </a:r>
          <a:r>
            <a:rPr lang="it-IT" b="1" dirty="0" smtClean="0">
              <a:solidFill>
                <a:srgbClr val="002060"/>
              </a:solidFill>
            </a:rPr>
            <a:t>. </a:t>
          </a:r>
          <a:r>
            <a:rPr lang="it-IT" b="1" dirty="0" err="1" smtClean="0">
              <a:solidFill>
                <a:srgbClr val="002060"/>
              </a:solidFill>
            </a:rPr>
            <a:t>Vinc</a:t>
          </a:r>
          <a:r>
            <a:rPr lang="it-IT" b="1" dirty="0" smtClean="0">
              <a:solidFill>
                <a:srgbClr val="002060"/>
              </a:solidFill>
            </a:rPr>
            <a:t>. in entrata</a:t>
          </a:r>
          <a:endParaRPr lang="it-IT" b="1" dirty="0">
            <a:solidFill>
              <a:srgbClr val="002060"/>
            </a:solidFill>
          </a:endParaRPr>
        </a:p>
      </dgm:t>
    </dgm:pt>
    <dgm:pt modelId="{B85A6211-43BE-414D-8B61-B07DC17B4D02}" type="parTrans" cxnId="{E1D52597-71AC-4185-BA46-7F3B93717ABB}">
      <dgm:prSet/>
      <dgm:spPr/>
      <dgm:t>
        <a:bodyPr/>
        <a:lstStyle/>
        <a:p>
          <a:endParaRPr lang="it-IT"/>
        </a:p>
      </dgm:t>
    </dgm:pt>
    <dgm:pt modelId="{26907A63-E731-421D-9CF9-365974CC00DF}" type="sibTrans" cxnId="{E1D52597-71AC-4185-BA46-7F3B93717ABB}">
      <dgm:prSet/>
      <dgm:spPr/>
      <dgm:t>
        <a:bodyPr/>
        <a:lstStyle/>
        <a:p>
          <a:endParaRPr lang="it-IT"/>
        </a:p>
      </dgm:t>
    </dgm:pt>
    <dgm:pt modelId="{9C9514BD-A963-46CF-B580-EDA81997B82A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entrate</a:t>
          </a:r>
          <a:endParaRPr lang="it-IT" dirty="0">
            <a:solidFill>
              <a:srgbClr val="002060"/>
            </a:solidFill>
          </a:endParaRPr>
        </a:p>
      </dgm:t>
    </dgm:pt>
    <dgm:pt modelId="{64B64A74-5F68-4CEB-860F-F66475A5AF21}" type="sibTrans" cxnId="{B42AC69B-FF73-4863-8A22-EAFF805B496A}">
      <dgm:prSet/>
      <dgm:spPr/>
      <dgm:t>
        <a:bodyPr/>
        <a:lstStyle/>
        <a:p>
          <a:endParaRPr lang="it-IT"/>
        </a:p>
      </dgm:t>
    </dgm:pt>
    <dgm:pt modelId="{D8AB6FED-835D-4109-9744-98C1501E1BF5}" type="parTrans" cxnId="{B42AC69B-FF73-4863-8A22-EAFF805B496A}">
      <dgm:prSet/>
      <dgm:spPr/>
      <dgm:t>
        <a:bodyPr/>
        <a:lstStyle/>
        <a:p>
          <a:endParaRPr lang="it-IT"/>
        </a:p>
      </dgm:t>
    </dgm:pt>
    <dgm:pt modelId="{D79029C5-551B-4EA9-B569-831DACAF5B73}">
      <dgm:prSet/>
      <dgm:spPr>
        <a:solidFill>
          <a:srgbClr val="FFC000"/>
        </a:solidFill>
      </dgm:spPr>
      <dgm:t>
        <a:bodyPr/>
        <a:lstStyle/>
        <a:p>
          <a:endParaRPr lang="it-IT" dirty="0"/>
        </a:p>
      </dgm:t>
    </dgm:pt>
    <dgm:pt modelId="{AB2E483C-72F2-4C5F-8D45-11122131AFD8}" type="sibTrans" cxnId="{48650BDA-FAE8-4E3E-B9F3-8D6BC8751B0D}">
      <dgm:prSet/>
      <dgm:spPr/>
      <dgm:t>
        <a:bodyPr/>
        <a:lstStyle/>
        <a:p>
          <a:endParaRPr lang="it-IT"/>
        </a:p>
      </dgm:t>
    </dgm:pt>
    <dgm:pt modelId="{E07C81D6-F572-4176-B84D-A5B9606B15E5}" type="parTrans" cxnId="{48650BDA-FAE8-4E3E-B9F3-8D6BC8751B0D}">
      <dgm:prSet/>
      <dgm:spPr/>
      <dgm:t>
        <a:bodyPr/>
        <a:lstStyle/>
        <a:p>
          <a:endParaRPr lang="it-IT"/>
        </a:p>
      </dgm:t>
    </dgm:pt>
    <dgm:pt modelId="{866CD52F-A549-4050-8C54-A87EC930D802}" type="pres">
      <dgm:prSet presAssocID="{9BF8FE02-F810-4F42-A9B7-1FEF27A5CB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F80FDB-4B89-4419-B30B-2499880FA5C3}" type="pres">
      <dgm:prSet presAssocID="{9BF8FE02-F810-4F42-A9B7-1FEF27A5CBBE}" presName="ellipse" presStyleLbl="trBgShp" presStyleIdx="0" presStyleCnt="1"/>
      <dgm:spPr/>
    </dgm:pt>
    <dgm:pt modelId="{7ECA4A59-B3A0-4AA6-880D-AB1151DCC3F6}" type="pres">
      <dgm:prSet presAssocID="{9BF8FE02-F810-4F42-A9B7-1FEF27A5CBBE}" presName="arrow1" presStyleLbl="fgShp" presStyleIdx="0" presStyleCnt="1" custLinFactNeighborX="15646" custLinFactNeighborY="31854"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44D2BDA6-E485-4514-9C65-A657855FEAE9}" type="pres">
      <dgm:prSet presAssocID="{9BF8FE02-F810-4F42-A9B7-1FEF27A5CBBE}" presName="rectangle" presStyleLbl="revTx" presStyleIdx="0" presStyleCnt="1" custLinFactNeighborX="4256" custLinFactNeighborY="91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74A4F61-5AD3-46DC-A317-34DAD8D4624D}" type="pres">
      <dgm:prSet presAssocID="{4A97CB85-0E20-4406-ACE3-F5D85F5967E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3E125A-EEF0-4540-947D-6D077A3FCA68}" type="pres">
      <dgm:prSet presAssocID="{A0AEDCD0-C048-4261-813C-CD739D2E4550}" presName="item2" presStyleLbl="node1" presStyleIdx="1" presStyleCnt="3" custScaleX="119579" custLinFactNeighborX="-1083" custLinFactNeighborY="-179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FE583D-0F8A-4647-8B4B-9F8FD5A79B33}" type="pres">
      <dgm:prSet presAssocID="{9C9514BD-A963-46CF-B580-EDA81997B82A}" presName="item3" presStyleLbl="node1" presStyleIdx="2" presStyleCnt="3" custLinFactNeighborX="23655" custLinFactNeighborY="-640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C3C166-BA3E-48F8-A27F-3D3B35E78173}" type="pres">
      <dgm:prSet presAssocID="{9BF8FE02-F810-4F42-A9B7-1FEF27A5CBBE}" presName="funnel" presStyleLbl="trAlignAcc1" presStyleIdx="0" presStyleCnt="1" custLinFactNeighborX="3873" custLinFactNeighborY="-893"/>
      <dgm:spPr>
        <a:ln>
          <a:solidFill>
            <a:srgbClr val="0033CC"/>
          </a:solidFill>
        </a:ln>
      </dgm:spPr>
      <dgm:t>
        <a:bodyPr/>
        <a:lstStyle/>
        <a:p>
          <a:endParaRPr lang="it-IT"/>
        </a:p>
      </dgm:t>
    </dgm:pt>
  </dgm:ptLst>
  <dgm:cxnLst>
    <dgm:cxn modelId="{155E400F-44E5-4934-A6FF-47E516BF2921}" type="presOf" srcId="{9C9514BD-A963-46CF-B580-EDA81997B82A}" destId="{44D2BDA6-E485-4514-9C65-A657855FEAE9}" srcOrd="0" destOrd="0" presId="urn:microsoft.com/office/officeart/2005/8/layout/funnel1"/>
    <dgm:cxn modelId="{EDECB71B-D88F-4FFF-A4CB-AA1AAD8794A1}" type="presOf" srcId="{D79029C5-551B-4EA9-B569-831DACAF5B73}" destId="{1EFE583D-0F8A-4647-8B4B-9F8FD5A79B33}" srcOrd="0" destOrd="0" presId="urn:microsoft.com/office/officeart/2005/8/layout/funnel1"/>
    <dgm:cxn modelId="{48650BDA-FAE8-4E3E-B9F3-8D6BC8751B0D}" srcId="{9BF8FE02-F810-4F42-A9B7-1FEF27A5CBBE}" destId="{D79029C5-551B-4EA9-B569-831DACAF5B73}" srcOrd="0" destOrd="0" parTransId="{E07C81D6-F572-4176-B84D-A5B9606B15E5}" sibTransId="{AB2E483C-72F2-4C5F-8D45-11122131AFD8}"/>
    <dgm:cxn modelId="{B42AC69B-FF73-4863-8A22-EAFF805B496A}" srcId="{9BF8FE02-F810-4F42-A9B7-1FEF27A5CBBE}" destId="{9C9514BD-A963-46CF-B580-EDA81997B82A}" srcOrd="3" destOrd="0" parTransId="{D8AB6FED-835D-4109-9744-98C1501E1BF5}" sibTransId="{64B64A74-5F68-4CEB-860F-F66475A5AF21}"/>
    <dgm:cxn modelId="{E1D52597-71AC-4185-BA46-7F3B93717ABB}" srcId="{9BF8FE02-F810-4F42-A9B7-1FEF27A5CBBE}" destId="{A0AEDCD0-C048-4261-813C-CD739D2E4550}" srcOrd="2" destOrd="0" parTransId="{B85A6211-43BE-414D-8B61-B07DC17B4D02}" sibTransId="{26907A63-E731-421D-9CF9-365974CC00DF}"/>
    <dgm:cxn modelId="{89F39375-6097-46CA-BA75-23AC27D9AB1C}" type="presOf" srcId="{9BF8FE02-F810-4F42-A9B7-1FEF27A5CBBE}" destId="{866CD52F-A549-4050-8C54-A87EC930D802}" srcOrd="0" destOrd="0" presId="urn:microsoft.com/office/officeart/2005/8/layout/funnel1"/>
    <dgm:cxn modelId="{894397BE-2C47-429B-A0EC-9A309C2D1890}" type="presOf" srcId="{4A97CB85-0E20-4406-ACE3-F5D85F5967EB}" destId="{C93E125A-EEF0-4540-947D-6D077A3FCA68}" srcOrd="0" destOrd="0" presId="urn:microsoft.com/office/officeart/2005/8/layout/funnel1"/>
    <dgm:cxn modelId="{A3E5F93B-9F38-4583-87D4-3E0D08F09261}" srcId="{9BF8FE02-F810-4F42-A9B7-1FEF27A5CBBE}" destId="{4A97CB85-0E20-4406-ACE3-F5D85F5967EB}" srcOrd="1" destOrd="0" parTransId="{04FF14C7-C337-4DF0-B14B-D95ACF565CE6}" sibTransId="{26FDFACD-A4D7-4217-A117-0D27833BFB98}"/>
    <dgm:cxn modelId="{79B6D4B3-631C-4E12-BC53-4595BA670B54}" type="presOf" srcId="{A0AEDCD0-C048-4261-813C-CD739D2E4550}" destId="{A74A4F61-5AD3-46DC-A317-34DAD8D4624D}" srcOrd="0" destOrd="0" presId="urn:microsoft.com/office/officeart/2005/8/layout/funnel1"/>
    <dgm:cxn modelId="{D1CFF6F7-0679-4F27-9156-8F3C60F5017B}" type="presParOf" srcId="{866CD52F-A549-4050-8C54-A87EC930D802}" destId="{17F80FDB-4B89-4419-B30B-2499880FA5C3}" srcOrd="0" destOrd="0" presId="urn:microsoft.com/office/officeart/2005/8/layout/funnel1"/>
    <dgm:cxn modelId="{106BB080-D7A4-49C4-B9A8-C165D09B4150}" type="presParOf" srcId="{866CD52F-A549-4050-8C54-A87EC930D802}" destId="{7ECA4A59-B3A0-4AA6-880D-AB1151DCC3F6}" srcOrd="1" destOrd="0" presId="urn:microsoft.com/office/officeart/2005/8/layout/funnel1"/>
    <dgm:cxn modelId="{CF5C41C5-173C-402D-8CA8-F3BFC05B1538}" type="presParOf" srcId="{866CD52F-A549-4050-8C54-A87EC930D802}" destId="{44D2BDA6-E485-4514-9C65-A657855FEAE9}" srcOrd="2" destOrd="0" presId="urn:microsoft.com/office/officeart/2005/8/layout/funnel1"/>
    <dgm:cxn modelId="{21E49181-8526-4423-90F9-07DC73658E23}" type="presParOf" srcId="{866CD52F-A549-4050-8C54-A87EC930D802}" destId="{A74A4F61-5AD3-46DC-A317-34DAD8D4624D}" srcOrd="3" destOrd="0" presId="urn:microsoft.com/office/officeart/2005/8/layout/funnel1"/>
    <dgm:cxn modelId="{2BF50293-8374-4302-A9EA-6C52C30B1E1F}" type="presParOf" srcId="{866CD52F-A549-4050-8C54-A87EC930D802}" destId="{C93E125A-EEF0-4540-947D-6D077A3FCA68}" srcOrd="4" destOrd="0" presId="urn:microsoft.com/office/officeart/2005/8/layout/funnel1"/>
    <dgm:cxn modelId="{05637740-639E-4C1B-A5F2-509074ECD07B}" type="presParOf" srcId="{866CD52F-A549-4050-8C54-A87EC930D802}" destId="{1EFE583D-0F8A-4647-8B4B-9F8FD5A79B33}" srcOrd="5" destOrd="0" presId="urn:microsoft.com/office/officeart/2005/8/layout/funnel1"/>
    <dgm:cxn modelId="{3CCE07FB-19EE-40E8-A850-C7ACF1A906F1}" type="presParOf" srcId="{866CD52F-A549-4050-8C54-A87EC930D802}" destId="{5DC3C166-BA3E-48F8-A27F-3D3B35E7817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F8FE02-F810-4F42-A9B7-1FEF27A5CBBE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8A4A67F-E4A9-4B55-8BE4-703E6444C225}">
      <dgm:prSet phldrT="[Testo]"/>
      <dgm:spPr/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spese</a:t>
          </a:r>
          <a:endParaRPr lang="it-IT" b="1" dirty="0">
            <a:solidFill>
              <a:srgbClr val="002060"/>
            </a:solidFill>
          </a:endParaRPr>
        </a:p>
      </dgm:t>
    </dgm:pt>
    <dgm:pt modelId="{D7CC26DE-D6E4-4457-B2D7-34AF7DF0252F}" type="parTrans" cxnId="{0FCC201A-E01E-4671-9B47-C15AD92FDCCA}">
      <dgm:prSet/>
      <dgm:spPr/>
      <dgm:t>
        <a:bodyPr/>
        <a:lstStyle/>
        <a:p>
          <a:endParaRPr lang="it-IT"/>
        </a:p>
      </dgm:t>
    </dgm:pt>
    <dgm:pt modelId="{23EB04BE-685F-48BC-93E9-81195C7F3EFF}" type="sibTrans" cxnId="{0FCC201A-E01E-4671-9B47-C15AD92FDCCA}">
      <dgm:prSet/>
      <dgm:spPr/>
      <dgm:t>
        <a:bodyPr/>
        <a:lstStyle/>
        <a:p>
          <a:endParaRPr lang="it-IT"/>
        </a:p>
      </dgm:t>
    </dgm:pt>
    <dgm:pt modelId="{A0AEDCD0-C048-4261-813C-CD739D2E4550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Fondo </a:t>
          </a:r>
          <a:r>
            <a:rPr lang="it-IT" b="1" dirty="0" err="1" smtClean="0">
              <a:solidFill>
                <a:srgbClr val="002060"/>
              </a:solidFill>
            </a:rPr>
            <a:t>Plur</a:t>
          </a:r>
          <a:r>
            <a:rPr lang="it-IT" b="1" dirty="0" smtClean="0">
              <a:solidFill>
                <a:srgbClr val="002060"/>
              </a:solidFill>
            </a:rPr>
            <a:t>. </a:t>
          </a:r>
          <a:r>
            <a:rPr lang="it-IT" b="1" dirty="0" err="1" smtClean="0">
              <a:solidFill>
                <a:srgbClr val="002060"/>
              </a:solidFill>
            </a:rPr>
            <a:t>Vinc</a:t>
          </a:r>
          <a:r>
            <a:rPr lang="it-IT" b="1" dirty="0" smtClean="0">
              <a:solidFill>
                <a:srgbClr val="002060"/>
              </a:solidFill>
            </a:rPr>
            <a:t>. in uscita</a:t>
          </a:r>
          <a:endParaRPr lang="it-IT" b="1" dirty="0">
            <a:solidFill>
              <a:srgbClr val="002060"/>
            </a:solidFill>
          </a:endParaRPr>
        </a:p>
      </dgm:t>
    </dgm:pt>
    <dgm:pt modelId="{26907A63-E731-421D-9CF9-365974CC00DF}" type="sibTrans" cxnId="{E1D52597-71AC-4185-BA46-7F3B93717ABB}">
      <dgm:prSet/>
      <dgm:spPr/>
      <dgm:t>
        <a:bodyPr/>
        <a:lstStyle/>
        <a:p>
          <a:endParaRPr lang="it-IT"/>
        </a:p>
      </dgm:t>
    </dgm:pt>
    <dgm:pt modelId="{B85A6211-43BE-414D-8B61-B07DC17B4D02}" type="parTrans" cxnId="{E1D52597-71AC-4185-BA46-7F3B93717ABB}">
      <dgm:prSet/>
      <dgm:spPr/>
      <dgm:t>
        <a:bodyPr/>
        <a:lstStyle/>
        <a:p>
          <a:endParaRPr lang="it-IT"/>
        </a:p>
      </dgm:t>
    </dgm:pt>
    <dgm:pt modelId="{6A4F242D-F0F1-41C0-97CB-6BC1EF1A0BB7}">
      <dgm:prSet phldrT="[Testo]"/>
      <dgm:spPr>
        <a:solidFill>
          <a:srgbClr val="FFC000"/>
        </a:solidFill>
      </dgm:spPr>
      <dgm:t>
        <a:bodyPr/>
        <a:lstStyle/>
        <a:p>
          <a:r>
            <a:rPr lang="it-IT" b="1" dirty="0" smtClean="0">
              <a:solidFill>
                <a:srgbClr val="002060"/>
              </a:solidFill>
            </a:rPr>
            <a:t>impegni</a:t>
          </a:r>
          <a:endParaRPr lang="it-IT" b="1" dirty="0">
            <a:solidFill>
              <a:srgbClr val="002060"/>
            </a:solidFill>
          </a:endParaRPr>
        </a:p>
      </dgm:t>
    </dgm:pt>
    <dgm:pt modelId="{B214F393-9061-4F5D-A70B-30F77CD04B80}" type="sibTrans" cxnId="{AAA92C4E-D587-42DE-82A3-009B0BA5A5BB}">
      <dgm:prSet/>
      <dgm:spPr/>
      <dgm:t>
        <a:bodyPr/>
        <a:lstStyle/>
        <a:p>
          <a:endParaRPr lang="it-IT"/>
        </a:p>
      </dgm:t>
    </dgm:pt>
    <dgm:pt modelId="{2A898D37-42EA-4B06-9EFA-CCF72A0F649D}" type="parTrans" cxnId="{AAA92C4E-D587-42DE-82A3-009B0BA5A5BB}">
      <dgm:prSet/>
      <dgm:spPr/>
      <dgm:t>
        <a:bodyPr/>
        <a:lstStyle/>
        <a:p>
          <a:endParaRPr lang="it-IT"/>
        </a:p>
      </dgm:t>
    </dgm:pt>
    <dgm:pt modelId="{866CD52F-A549-4050-8C54-A87EC930D802}" type="pres">
      <dgm:prSet presAssocID="{9BF8FE02-F810-4F42-A9B7-1FEF27A5CBB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7F80FDB-4B89-4419-B30B-2499880FA5C3}" type="pres">
      <dgm:prSet presAssocID="{9BF8FE02-F810-4F42-A9B7-1FEF27A5CBBE}" presName="ellipse" presStyleLbl="trBgShp" presStyleIdx="0" presStyleCnt="1"/>
      <dgm:spPr/>
    </dgm:pt>
    <dgm:pt modelId="{7ECA4A59-B3A0-4AA6-880D-AB1151DCC3F6}" type="pres">
      <dgm:prSet presAssocID="{9BF8FE02-F810-4F42-A9B7-1FEF27A5CBBE}" presName="arrow1" presStyleLbl="fgShp" presStyleIdx="0" presStyleCnt="1" custLinFactNeighborX="15646" custLinFactNeighborY="31854"/>
      <dgm:spPr>
        <a:solidFill>
          <a:srgbClr val="002060"/>
        </a:solidFill>
      </dgm:spPr>
      <dgm:t>
        <a:bodyPr/>
        <a:lstStyle/>
        <a:p>
          <a:endParaRPr lang="it-IT"/>
        </a:p>
      </dgm:t>
    </dgm:pt>
    <dgm:pt modelId="{44D2BDA6-E485-4514-9C65-A657855FEAE9}" type="pres">
      <dgm:prSet presAssocID="{9BF8FE02-F810-4F42-A9B7-1FEF27A5CBBE}" presName="rectangle" presStyleLbl="revTx" presStyleIdx="0" presStyleCnt="1" custLinFactNeighborX="4341" custLinFactNeighborY="9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97AAB0-B2A9-4337-B71A-584D13557775}" type="pres">
      <dgm:prSet presAssocID="{A0AEDCD0-C048-4261-813C-CD739D2E4550}" presName="item1" presStyleLbl="node1" presStyleIdx="0" presStyleCnt="2" custLinFactNeighborX="3634" custLinFactNeighborY="180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955D06-2B35-4DAC-8D27-77F068A1844C}" type="pres">
      <dgm:prSet presAssocID="{F8A4A67F-E4A9-4B55-8BE4-703E6444C225}" presName="item2" presStyleLbl="node1" presStyleIdx="1" presStyleCnt="2" custLinFactNeighborX="30785" custLinFactNeighborY="-144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DC3C166-BA3E-48F8-A27F-3D3B35E78173}" type="pres">
      <dgm:prSet presAssocID="{9BF8FE02-F810-4F42-A9B7-1FEF27A5CBBE}" presName="funnel" presStyleLbl="trAlignAcc1" presStyleIdx="0" presStyleCnt="1" custLinFactNeighborX="2410" custLinFactNeighborY="-4125"/>
      <dgm:spPr>
        <a:ln>
          <a:solidFill>
            <a:srgbClr val="0033CC"/>
          </a:solidFill>
        </a:ln>
      </dgm:spPr>
      <dgm:t>
        <a:bodyPr/>
        <a:lstStyle/>
        <a:p>
          <a:endParaRPr lang="it-IT"/>
        </a:p>
      </dgm:t>
    </dgm:pt>
  </dgm:ptLst>
  <dgm:cxnLst>
    <dgm:cxn modelId="{AAA92C4E-D587-42DE-82A3-009B0BA5A5BB}" srcId="{9BF8FE02-F810-4F42-A9B7-1FEF27A5CBBE}" destId="{6A4F242D-F0F1-41C0-97CB-6BC1EF1A0BB7}" srcOrd="0" destOrd="0" parTransId="{2A898D37-42EA-4B06-9EFA-CCF72A0F649D}" sibTransId="{B214F393-9061-4F5D-A70B-30F77CD04B80}"/>
    <dgm:cxn modelId="{FB7D570F-0A4B-434D-9F30-21717E018049}" type="presOf" srcId="{9BF8FE02-F810-4F42-A9B7-1FEF27A5CBBE}" destId="{866CD52F-A549-4050-8C54-A87EC930D802}" srcOrd="0" destOrd="0" presId="urn:microsoft.com/office/officeart/2005/8/layout/funnel1"/>
    <dgm:cxn modelId="{3944C2AB-4E6C-4B6D-8949-4994158EAED1}" type="presOf" srcId="{A0AEDCD0-C048-4261-813C-CD739D2E4550}" destId="{7A97AAB0-B2A9-4337-B71A-584D13557775}" srcOrd="0" destOrd="0" presId="urn:microsoft.com/office/officeart/2005/8/layout/funnel1"/>
    <dgm:cxn modelId="{0FCC201A-E01E-4671-9B47-C15AD92FDCCA}" srcId="{9BF8FE02-F810-4F42-A9B7-1FEF27A5CBBE}" destId="{F8A4A67F-E4A9-4B55-8BE4-703E6444C225}" srcOrd="2" destOrd="0" parTransId="{D7CC26DE-D6E4-4457-B2D7-34AF7DF0252F}" sibTransId="{23EB04BE-685F-48BC-93E9-81195C7F3EFF}"/>
    <dgm:cxn modelId="{E1D52597-71AC-4185-BA46-7F3B93717ABB}" srcId="{9BF8FE02-F810-4F42-A9B7-1FEF27A5CBBE}" destId="{A0AEDCD0-C048-4261-813C-CD739D2E4550}" srcOrd="1" destOrd="0" parTransId="{B85A6211-43BE-414D-8B61-B07DC17B4D02}" sibTransId="{26907A63-E731-421D-9CF9-365974CC00DF}"/>
    <dgm:cxn modelId="{637968B2-20F8-4803-8ED4-B810145D9718}" type="presOf" srcId="{6A4F242D-F0F1-41C0-97CB-6BC1EF1A0BB7}" destId="{6D955D06-2B35-4DAC-8D27-77F068A1844C}" srcOrd="0" destOrd="0" presId="urn:microsoft.com/office/officeart/2005/8/layout/funnel1"/>
    <dgm:cxn modelId="{6B53758B-3FEA-485D-8066-331F774C912C}" type="presOf" srcId="{F8A4A67F-E4A9-4B55-8BE4-703E6444C225}" destId="{44D2BDA6-E485-4514-9C65-A657855FEAE9}" srcOrd="0" destOrd="0" presId="urn:microsoft.com/office/officeart/2005/8/layout/funnel1"/>
    <dgm:cxn modelId="{F1F6C417-AD4C-4226-8D10-DB93726893F1}" type="presParOf" srcId="{866CD52F-A549-4050-8C54-A87EC930D802}" destId="{17F80FDB-4B89-4419-B30B-2499880FA5C3}" srcOrd="0" destOrd="0" presId="urn:microsoft.com/office/officeart/2005/8/layout/funnel1"/>
    <dgm:cxn modelId="{2413E7A0-08F5-46D6-BF0F-D92A226B23FE}" type="presParOf" srcId="{866CD52F-A549-4050-8C54-A87EC930D802}" destId="{7ECA4A59-B3A0-4AA6-880D-AB1151DCC3F6}" srcOrd="1" destOrd="0" presId="urn:microsoft.com/office/officeart/2005/8/layout/funnel1"/>
    <dgm:cxn modelId="{4179BD37-1D57-4D4B-9CC4-0CCF582EB6E7}" type="presParOf" srcId="{866CD52F-A549-4050-8C54-A87EC930D802}" destId="{44D2BDA6-E485-4514-9C65-A657855FEAE9}" srcOrd="2" destOrd="0" presId="urn:microsoft.com/office/officeart/2005/8/layout/funnel1"/>
    <dgm:cxn modelId="{178C804A-7837-4C09-8B58-40A1721727E3}" type="presParOf" srcId="{866CD52F-A549-4050-8C54-A87EC930D802}" destId="{7A97AAB0-B2A9-4337-B71A-584D13557775}" srcOrd="3" destOrd="0" presId="urn:microsoft.com/office/officeart/2005/8/layout/funnel1"/>
    <dgm:cxn modelId="{101F9A42-1F8D-45B5-A900-6AB04AD2CF30}" type="presParOf" srcId="{866CD52F-A549-4050-8C54-A87EC930D802}" destId="{6D955D06-2B35-4DAC-8D27-77F068A1844C}" srcOrd="4" destOrd="0" presId="urn:microsoft.com/office/officeart/2005/8/layout/funnel1"/>
    <dgm:cxn modelId="{CFA27E15-454C-4B67-AAA6-D598B1AE9A01}" type="presParOf" srcId="{866CD52F-A549-4050-8C54-A87EC930D802}" destId="{5DC3C166-BA3E-48F8-A27F-3D3B35E78173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0FDB-4B89-4419-B30B-2499880FA5C3}">
      <dsp:nvSpPr>
        <dsp:cNvPr id="0" name=""/>
        <dsp:cNvSpPr/>
      </dsp:nvSpPr>
      <dsp:spPr>
        <a:xfrm>
          <a:off x="885032" y="129300"/>
          <a:ext cx="2566122" cy="891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A4A59-B3A0-4AA6-880D-AB1151DCC3F6}">
      <dsp:nvSpPr>
        <dsp:cNvPr id="0" name=""/>
        <dsp:cNvSpPr/>
      </dsp:nvSpPr>
      <dsp:spPr>
        <a:xfrm>
          <a:off x="2001225" y="2412884"/>
          <a:ext cx="497310" cy="318278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BDA6-E485-4514-9C65-A657855FEAE9}">
      <dsp:nvSpPr>
        <dsp:cNvPr id="0" name=""/>
        <dsp:cNvSpPr/>
      </dsp:nvSpPr>
      <dsp:spPr>
        <a:xfrm>
          <a:off x="1080121" y="2586015"/>
          <a:ext cx="2387091" cy="59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rgbClr val="002060"/>
              </a:solidFill>
            </a:rPr>
            <a:t>entrate</a:t>
          </a:r>
          <a:endParaRPr lang="it-IT" sz="2100" b="1" kern="1200" dirty="0">
            <a:solidFill>
              <a:srgbClr val="002060"/>
            </a:solidFill>
          </a:endParaRPr>
        </a:p>
      </dsp:txBody>
      <dsp:txXfrm>
        <a:off x="1080121" y="2586015"/>
        <a:ext cx="2387091" cy="596772"/>
      </dsp:txXfrm>
    </dsp:sp>
    <dsp:sp modelId="{7A97AAB0-B2A9-4337-B71A-584D13557775}">
      <dsp:nvSpPr>
        <dsp:cNvPr id="0" name=""/>
        <dsp:cNvSpPr/>
      </dsp:nvSpPr>
      <dsp:spPr>
        <a:xfrm>
          <a:off x="1850516" y="1250939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Residui attivi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1981609" y="1382032"/>
        <a:ext cx="632973" cy="632973"/>
      </dsp:txXfrm>
    </dsp:sp>
    <dsp:sp modelId="{A22D4822-59F3-4E7F-AAC9-037D0095FA93}">
      <dsp:nvSpPr>
        <dsp:cNvPr id="0" name=""/>
        <dsp:cNvSpPr/>
      </dsp:nvSpPr>
      <dsp:spPr>
        <a:xfrm>
          <a:off x="1177450" y="360038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riscossioni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1308543" y="491131"/>
        <a:ext cx="632973" cy="632973"/>
      </dsp:txXfrm>
    </dsp:sp>
    <dsp:sp modelId="{283083AF-238D-4662-A2B9-EBD4684971C7}">
      <dsp:nvSpPr>
        <dsp:cNvPr id="0" name=""/>
        <dsp:cNvSpPr/>
      </dsp:nvSpPr>
      <dsp:spPr>
        <a:xfrm>
          <a:off x="2092502" y="201311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Fondo cassa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2223595" y="332404"/>
        <a:ext cx="632973" cy="632973"/>
      </dsp:txXfrm>
    </dsp:sp>
    <dsp:sp modelId="{5DC3C166-BA3E-48F8-A27F-3D3B35E78173}">
      <dsp:nvSpPr>
        <dsp:cNvPr id="0" name=""/>
        <dsp:cNvSpPr/>
      </dsp:nvSpPr>
      <dsp:spPr>
        <a:xfrm>
          <a:off x="846719" y="0"/>
          <a:ext cx="2784939" cy="2227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0FDB-4B89-4419-B30B-2499880FA5C3}">
      <dsp:nvSpPr>
        <dsp:cNvPr id="0" name=""/>
        <dsp:cNvSpPr/>
      </dsp:nvSpPr>
      <dsp:spPr>
        <a:xfrm>
          <a:off x="885032" y="129300"/>
          <a:ext cx="2566122" cy="891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A4A59-B3A0-4AA6-880D-AB1151DCC3F6}">
      <dsp:nvSpPr>
        <dsp:cNvPr id="0" name=""/>
        <dsp:cNvSpPr/>
      </dsp:nvSpPr>
      <dsp:spPr>
        <a:xfrm>
          <a:off x="2001225" y="2412884"/>
          <a:ext cx="497310" cy="318278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BDA6-E485-4514-9C65-A657855FEAE9}">
      <dsp:nvSpPr>
        <dsp:cNvPr id="0" name=""/>
        <dsp:cNvSpPr/>
      </dsp:nvSpPr>
      <dsp:spPr>
        <a:xfrm>
          <a:off x="1082150" y="2571583"/>
          <a:ext cx="2387091" cy="59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rgbClr val="002060"/>
              </a:solidFill>
            </a:rPr>
            <a:t>spese</a:t>
          </a:r>
          <a:endParaRPr lang="it-IT" sz="2100" b="1" kern="1200" dirty="0">
            <a:solidFill>
              <a:srgbClr val="002060"/>
            </a:solidFill>
          </a:endParaRPr>
        </a:p>
      </dsp:txBody>
      <dsp:txXfrm>
        <a:off x="1082150" y="2571583"/>
        <a:ext cx="2387091" cy="596772"/>
      </dsp:txXfrm>
    </dsp:sp>
    <dsp:sp modelId="{7A97AAB0-B2A9-4337-B71A-584D13557775}">
      <dsp:nvSpPr>
        <dsp:cNvPr id="0" name=""/>
        <dsp:cNvSpPr/>
      </dsp:nvSpPr>
      <dsp:spPr>
        <a:xfrm>
          <a:off x="1850516" y="1250939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002060"/>
              </a:solidFill>
            </a:rPr>
            <a:t>Fondo </a:t>
          </a:r>
          <a:r>
            <a:rPr lang="it-IT" sz="1000" b="1" kern="1200" dirty="0" err="1" smtClean="0">
              <a:solidFill>
                <a:srgbClr val="002060"/>
              </a:solidFill>
            </a:rPr>
            <a:t>Plur</a:t>
          </a:r>
          <a:r>
            <a:rPr lang="it-IT" sz="1000" b="1" kern="1200" dirty="0" smtClean="0">
              <a:solidFill>
                <a:srgbClr val="002060"/>
              </a:solidFill>
            </a:rPr>
            <a:t>. </a:t>
          </a:r>
          <a:r>
            <a:rPr lang="it-IT" sz="1000" b="1" kern="1200" dirty="0" err="1" smtClean="0">
              <a:solidFill>
                <a:srgbClr val="002060"/>
              </a:solidFill>
            </a:rPr>
            <a:t>Vinc</a:t>
          </a:r>
          <a:r>
            <a:rPr lang="it-IT" sz="1000" b="1" kern="1200" dirty="0" smtClean="0">
              <a:solidFill>
                <a:srgbClr val="002060"/>
              </a:solidFill>
            </a:rPr>
            <a:t>. in uscita</a:t>
          </a:r>
          <a:endParaRPr lang="it-IT" sz="1000" b="1" kern="1200" dirty="0">
            <a:solidFill>
              <a:srgbClr val="002060"/>
            </a:solidFill>
          </a:endParaRPr>
        </a:p>
      </dsp:txBody>
      <dsp:txXfrm>
        <a:off x="1981609" y="1382032"/>
        <a:ext cx="632973" cy="632973"/>
      </dsp:txXfrm>
    </dsp:sp>
    <dsp:sp modelId="{A22D4822-59F3-4E7F-AAC9-037D0095FA93}">
      <dsp:nvSpPr>
        <dsp:cNvPr id="0" name=""/>
        <dsp:cNvSpPr/>
      </dsp:nvSpPr>
      <dsp:spPr>
        <a:xfrm>
          <a:off x="1177450" y="417740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002060"/>
              </a:solidFill>
            </a:rPr>
            <a:t>Residui passivi</a:t>
          </a:r>
          <a:endParaRPr lang="it-IT" sz="1000" b="1" kern="1200" dirty="0">
            <a:solidFill>
              <a:srgbClr val="002060"/>
            </a:solidFill>
          </a:endParaRPr>
        </a:p>
      </dsp:txBody>
      <dsp:txXfrm>
        <a:off x="1308543" y="548833"/>
        <a:ext cx="632973" cy="632973"/>
      </dsp:txXfrm>
    </dsp:sp>
    <dsp:sp modelId="{283083AF-238D-4662-A2B9-EBD4684971C7}">
      <dsp:nvSpPr>
        <dsp:cNvPr id="0" name=""/>
        <dsp:cNvSpPr/>
      </dsp:nvSpPr>
      <dsp:spPr>
        <a:xfrm>
          <a:off x="2092502" y="201311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b="1" kern="1200" dirty="0" smtClean="0">
              <a:solidFill>
                <a:srgbClr val="002060"/>
              </a:solidFill>
            </a:rPr>
            <a:t>pagamenti</a:t>
          </a:r>
          <a:endParaRPr lang="it-IT" sz="1000" b="1" kern="1200" dirty="0">
            <a:solidFill>
              <a:srgbClr val="002060"/>
            </a:solidFill>
          </a:endParaRPr>
        </a:p>
      </dsp:txBody>
      <dsp:txXfrm>
        <a:off x="2223595" y="332404"/>
        <a:ext cx="632973" cy="632973"/>
      </dsp:txXfrm>
    </dsp:sp>
    <dsp:sp modelId="{5DC3C166-BA3E-48F8-A27F-3D3B35E78173}">
      <dsp:nvSpPr>
        <dsp:cNvPr id="0" name=""/>
        <dsp:cNvSpPr/>
      </dsp:nvSpPr>
      <dsp:spPr>
        <a:xfrm>
          <a:off x="846719" y="0"/>
          <a:ext cx="2784939" cy="2227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0FDB-4B89-4419-B30B-2499880FA5C3}">
      <dsp:nvSpPr>
        <dsp:cNvPr id="0" name=""/>
        <dsp:cNvSpPr/>
      </dsp:nvSpPr>
      <dsp:spPr>
        <a:xfrm>
          <a:off x="885032" y="129300"/>
          <a:ext cx="2566122" cy="891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A4A59-B3A0-4AA6-880D-AB1151DCC3F6}">
      <dsp:nvSpPr>
        <dsp:cNvPr id="0" name=""/>
        <dsp:cNvSpPr/>
      </dsp:nvSpPr>
      <dsp:spPr>
        <a:xfrm>
          <a:off x="2001225" y="2412884"/>
          <a:ext cx="497310" cy="318278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BDA6-E485-4514-9C65-A657855FEAE9}">
      <dsp:nvSpPr>
        <dsp:cNvPr id="0" name=""/>
        <dsp:cNvSpPr/>
      </dsp:nvSpPr>
      <dsp:spPr>
        <a:xfrm>
          <a:off x="1080121" y="2586015"/>
          <a:ext cx="2387091" cy="59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rgbClr val="002060"/>
              </a:solidFill>
            </a:rPr>
            <a:t>entrate</a:t>
          </a:r>
          <a:endParaRPr lang="it-IT" sz="2100" kern="1200" dirty="0">
            <a:solidFill>
              <a:srgbClr val="002060"/>
            </a:solidFill>
          </a:endParaRPr>
        </a:p>
      </dsp:txBody>
      <dsp:txXfrm>
        <a:off x="1080121" y="2586015"/>
        <a:ext cx="2387091" cy="596772"/>
      </dsp:txXfrm>
    </dsp:sp>
    <dsp:sp modelId="{A74A4F61-5AD3-46DC-A317-34DAD8D4624D}">
      <dsp:nvSpPr>
        <dsp:cNvPr id="0" name=""/>
        <dsp:cNvSpPr/>
      </dsp:nvSpPr>
      <dsp:spPr>
        <a:xfrm>
          <a:off x="1817986" y="1089309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Fondo </a:t>
          </a:r>
          <a:r>
            <a:rPr lang="it-IT" sz="1100" b="1" kern="1200" dirty="0" err="1" smtClean="0">
              <a:solidFill>
                <a:srgbClr val="002060"/>
              </a:solidFill>
            </a:rPr>
            <a:t>Plur</a:t>
          </a:r>
          <a:r>
            <a:rPr lang="it-IT" sz="1100" b="1" kern="1200" dirty="0" smtClean="0">
              <a:solidFill>
                <a:srgbClr val="002060"/>
              </a:solidFill>
            </a:rPr>
            <a:t>. </a:t>
          </a:r>
          <a:r>
            <a:rPr lang="it-IT" sz="1100" b="1" kern="1200" dirty="0" err="1" smtClean="0">
              <a:solidFill>
                <a:srgbClr val="002060"/>
              </a:solidFill>
            </a:rPr>
            <a:t>Vinc</a:t>
          </a:r>
          <a:r>
            <a:rPr lang="it-IT" sz="1100" b="1" kern="1200" dirty="0" smtClean="0">
              <a:solidFill>
                <a:srgbClr val="002060"/>
              </a:solidFill>
            </a:rPr>
            <a:t>. in entrata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1949079" y="1220402"/>
        <a:ext cx="632973" cy="632973"/>
      </dsp:txXfrm>
    </dsp:sp>
    <dsp:sp modelId="{C93E125A-EEF0-4540-947D-6D077A3FCA68}">
      <dsp:nvSpPr>
        <dsp:cNvPr id="0" name=""/>
        <dsp:cNvSpPr/>
      </dsp:nvSpPr>
      <dsp:spPr>
        <a:xfrm>
          <a:off x="1080124" y="256970"/>
          <a:ext cx="1070422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>
              <a:solidFill>
                <a:srgbClr val="002060"/>
              </a:solidFill>
            </a:rPr>
            <a:t>accertamenti</a:t>
          </a:r>
          <a:endParaRPr lang="it-IT" sz="900" b="1" kern="1200" dirty="0">
            <a:solidFill>
              <a:srgbClr val="002060"/>
            </a:solidFill>
          </a:endParaRPr>
        </a:p>
      </dsp:txBody>
      <dsp:txXfrm>
        <a:off x="1236884" y="388063"/>
        <a:ext cx="756902" cy="632973"/>
      </dsp:txXfrm>
    </dsp:sp>
    <dsp:sp modelId="{1EFE583D-0F8A-4647-8B4B-9F8FD5A79B33}">
      <dsp:nvSpPr>
        <dsp:cNvPr id="0" name=""/>
        <dsp:cNvSpPr/>
      </dsp:nvSpPr>
      <dsp:spPr>
        <a:xfrm>
          <a:off x="2304252" y="144012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100" kern="1200" dirty="0"/>
        </a:p>
      </dsp:txBody>
      <dsp:txXfrm>
        <a:off x="2435345" y="275105"/>
        <a:ext cx="632973" cy="632973"/>
      </dsp:txXfrm>
    </dsp:sp>
    <dsp:sp modelId="{5DC3C166-BA3E-48F8-A27F-3D3B35E78173}">
      <dsp:nvSpPr>
        <dsp:cNvPr id="0" name=""/>
        <dsp:cNvSpPr/>
      </dsp:nvSpPr>
      <dsp:spPr>
        <a:xfrm>
          <a:off x="887462" y="0"/>
          <a:ext cx="2784939" cy="2227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80FDB-4B89-4419-B30B-2499880FA5C3}">
      <dsp:nvSpPr>
        <dsp:cNvPr id="0" name=""/>
        <dsp:cNvSpPr/>
      </dsp:nvSpPr>
      <dsp:spPr>
        <a:xfrm>
          <a:off x="885032" y="129300"/>
          <a:ext cx="2566122" cy="89118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CA4A59-B3A0-4AA6-880D-AB1151DCC3F6}">
      <dsp:nvSpPr>
        <dsp:cNvPr id="0" name=""/>
        <dsp:cNvSpPr/>
      </dsp:nvSpPr>
      <dsp:spPr>
        <a:xfrm>
          <a:off x="2001225" y="2412884"/>
          <a:ext cx="497310" cy="318278"/>
        </a:xfrm>
        <a:prstGeom prst="downArrow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BDA6-E485-4514-9C65-A657855FEAE9}">
      <dsp:nvSpPr>
        <dsp:cNvPr id="0" name=""/>
        <dsp:cNvSpPr/>
      </dsp:nvSpPr>
      <dsp:spPr>
        <a:xfrm>
          <a:off x="1082150" y="2571583"/>
          <a:ext cx="2387091" cy="596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>
              <a:solidFill>
                <a:srgbClr val="002060"/>
              </a:solidFill>
            </a:rPr>
            <a:t>spese</a:t>
          </a:r>
          <a:endParaRPr lang="it-IT" sz="2100" b="1" kern="1200" dirty="0">
            <a:solidFill>
              <a:srgbClr val="002060"/>
            </a:solidFill>
          </a:endParaRPr>
        </a:p>
      </dsp:txBody>
      <dsp:txXfrm>
        <a:off x="1082150" y="2571583"/>
        <a:ext cx="2387091" cy="596772"/>
      </dsp:txXfrm>
    </dsp:sp>
    <dsp:sp modelId="{7A97AAB0-B2A9-4337-B71A-584D13557775}">
      <dsp:nvSpPr>
        <dsp:cNvPr id="0" name=""/>
        <dsp:cNvSpPr/>
      </dsp:nvSpPr>
      <dsp:spPr>
        <a:xfrm>
          <a:off x="1850516" y="1250939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Fondo </a:t>
          </a:r>
          <a:r>
            <a:rPr lang="it-IT" sz="1100" b="1" kern="1200" dirty="0" err="1" smtClean="0">
              <a:solidFill>
                <a:srgbClr val="002060"/>
              </a:solidFill>
            </a:rPr>
            <a:t>Plur</a:t>
          </a:r>
          <a:r>
            <a:rPr lang="it-IT" sz="1100" b="1" kern="1200" dirty="0" smtClean="0">
              <a:solidFill>
                <a:srgbClr val="002060"/>
              </a:solidFill>
            </a:rPr>
            <a:t>. </a:t>
          </a:r>
          <a:r>
            <a:rPr lang="it-IT" sz="1100" b="1" kern="1200" dirty="0" err="1" smtClean="0">
              <a:solidFill>
                <a:srgbClr val="002060"/>
              </a:solidFill>
            </a:rPr>
            <a:t>Vinc</a:t>
          </a:r>
          <a:r>
            <a:rPr lang="it-IT" sz="1100" b="1" kern="1200" dirty="0" smtClean="0">
              <a:solidFill>
                <a:srgbClr val="002060"/>
              </a:solidFill>
            </a:rPr>
            <a:t>. in uscita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1981609" y="1382032"/>
        <a:ext cx="632973" cy="632973"/>
      </dsp:txXfrm>
    </dsp:sp>
    <dsp:sp modelId="{6D955D06-2B35-4DAC-8D27-77F068A1844C}">
      <dsp:nvSpPr>
        <dsp:cNvPr id="0" name=""/>
        <dsp:cNvSpPr/>
      </dsp:nvSpPr>
      <dsp:spPr>
        <a:xfrm>
          <a:off x="1453025" y="288032"/>
          <a:ext cx="895159" cy="89515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dirty="0" smtClean="0">
              <a:solidFill>
                <a:srgbClr val="002060"/>
              </a:solidFill>
            </a:rPr>
            <a:t>impegni</a:t>
          </a:r>
          <a:endParaRPr lang="it-IT" sz="1100" b="1" kern="1200" dirty="0">
            <a:solidFill>
              <a:srgbClr val="002060"/>
            </a:solidFill>
          </a:endParaRPr>
        </a:p>
      </dsp:txBody>
      <dsp:txXfrm>
        <a:off x="1584118" y="419125"/>
        <a:ext cx="632973" cy="632973"/>
      </dsp:txXfrm>
    </dsp:sp>
    <dsp:sp modelId="{5DC3C166-BA3E-48F8-A27F-3D3B35E78173}">
      <dsp:nvSpPr>
        <dsp:cNvPr id="0" name=""/>
        <dsp:cNvSpPr/>
      </dsp:nvSpPr>
      <dsp:spPr>
        <a:xfrm>
          <a:off x="846719" y="0"/>
          <a:ext cx="2784939" cy="222795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33CC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0.02479</cdr:x>
      <cdr:y>0.81972</cdr:y>
    </cdr:from>
    <cdr:to>
      <cdr:x>0.23967</cdr:x>
      <cdr:y>0.87324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214314" y="4157698"/>
          <a:ext cx="1857388" cy="2714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it-IT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0.01222</cdr:x>
      <cdr:y>0.88357</cdr:y>
    </cdr:from>
    <cdr:to>
      <cdr:x>0.99934</cdr:x>
      <cdr:y>0.98357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105638" y="5345980"/>
          <a:ext cx="8532600" cy="60504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rgbClr val="002060"/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it-IT" b="1" dirty="0" smtClean="0">
              <a:solidFill>
                <a:srgbClr val="0033CC"/>
              </a:solidFill>
            </a:rPr>
            <a:t>Dal </a:t>
          </a:r>
          <a:r>
            <a:rPr lang="it-IT" sz="1100" b="1" dirty="0" smtClean="0">
              <a:solidFill>
                <a:srgbClr val="0033CC"/>
              </a:solidFill>
            </a:rPr>
            <a:t>2013 è entrata nel bilancio comunale la tassa sui rifiuti per un importo, all’epoca, di € 3.775.000. Inoltre , nello stesso anno, la contribuzione</a:t>
          </a:r>
        </a:p>
        <a:p xmlns:a="http://schemas.openxmlformats.org/drawingml/2006/main">
          <a:r>
            <a:rPr lang="it-IT" sz="1100" b="1" dirty="0" smtClean="0">
              <a:solidFill>
                <a:srgbClr val="0033CC"/>
              </a:solidFill>
            </a:rPr>
            <a:t> al Fondo di  Solidarietà Comunale (€ 1.913.000) gravò direttamente sulle spese correnti. Da</a:t>
          </a:r>
          <a:r>
            <a:rPr lang="it-IT" b="1" dirty="0" smtClean="0">
              <a:solidFill>
                <a:srgbClr val="0033CC"/>
              </a:solidFill>
            </a:rPr>
            <a:t>gli anni successivi il FSC viene detratto alla fonte sul</a:t>
          </a:r>
        </a:p>
        <a:p xmlns:a="http://schemas.openxmlformats.org/drawingml/2006/main">
          <a:r>
            <a:rPr lang="it-IT" b="1" dirty="0" smtClean="0">
              <a:solidFill>
                <a:srgbClr val="0033CC"/>
              </a:solidFill>
            </a:rPr>
            <a:t> gettito IMU</a:t>
          </a:r>
          <a:endParaRPr lang="it-IT" sz="1100" b="1" dirty="0">
            <a:solidFill>
              <a:srgbClr val="0033CC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8E26F-1629-49F0-B581-291885867B96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4A4F-34DF-4BFE-B2B1-C8CB9C12A4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205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Imu</a:t>
            </a:r>
            <a:r>
              <a:rPr lang="it-IT" dirty="0" smtClean="0"/>
              <a:t> 2014/2015 calcolata al lordo FSC 1.629.000 </a:t>
            </a:r>
            <a:r>
              <a:rPr lang="it-IT" baseline="0" dirty="0" smtClean="0"/>
              <a:t> 2016/2017  al lordo FSC 956.289 – </a:t>
            </a:r>
            <a:r>
              <a:rPr lang="it-IT" baseline="0" dirty="0" err="1" smtClean="0"/>
              <a:t>trasf</a:t>
            </a:r>
            <a:r>
              <a:rPr lang="it-IT" baseline="0" dirty="0" smtClean="0"/>
              <a:t>. Statali FSC 1.674.553 + </a:t>
            </a:r>
            <a:r>
              <a:rPr lang="it-IT" baseline="0" dirty="0" err="1" smtClean="0"/>
              <a:t>trasf</a:t>
            </a:r>
            <a:r>
              <a:rPr lang="it-IT" baseline="0" dirty="0" smtClean="0"/>
              <a:t>. Correnti per </a:t>
            </a:r>
            <a:r>
              <a:rPr lang="it-IT" baseline="0" dirty="0" err="1" smtClean="0"/>
              <a:t>sprar</a:t>
            </a:r>
            <a:r>
              <a:rPr lang="it-IT" baseline="0" dirty="0" smtClean="0"/>
              <a:t> 378.000 + altri </a:t>
            </a:r>
            <a:r>
              <a:rPr lang="it-IT" baseline="0" dirty="0" err="1" smtClean="0"/>
              <a:t>trasf</a:t>
            </a:r>
            <a:r>
              <a:rPr lang="it-IT" baseline="0" dirty="0" smtClean="0"/>
              <a:t> correnti per la </a:t>
            </a:r>
            <a:r>
              <a:rPr lang="it-IT" baseline="0" dirty="0" err="1" smtClean="0"/>
              <a:t>diff</a:t>
            </a:r>
            <a:r>
              <a:rPr lang="it-IT" baseline="0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851D36-963B-4CBD-B1B2-D2E794B46767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333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Oneri:</a:t>
            </a:r>
            <a:r>
              <a:rPr lang="it-IT" baseline="0" dirty="0" smtClean="0"/>
              <a:t> 350.000 sono relativi al completamento dell’urbanizzazione del PIP </a:t>
            </a:r>
            <a:r>
              <a:rPr lang="it-IT" baseline="0" dirty="0" err="1" smtClean="0"/>
              <a:t>Ponterotto</a:t>
            </a:r>
            <a:r>
              <a:rPr lang="it-IT" baseline="0" dirty="0" smtClean="0"/>
              <a:t>. Oneri relativi alla gestione corrente € 921.898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4A4F-34DF-4BFE-B2B1-C8CB9C12A44E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37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Oneri:</a:t>
            </a:r>
            <a:r>
              <a:rPr lang="it-IT" baseline="0" dirty="0" smtClean="0"/>
              <a:t> 350.000 sono relativi al completamento dell’urbanizzazione del PIP </a:t>
            </a:r>
            <a:r>
              <a:rPr lang="it-IT" baseline="0" dirty="0" err="1" smtClean="0"/>
              <a:t>Ponterotto</a:t>
            </a:r>
            <a:r>
              <a:rPr lang="it-IT" baseline="0" dirty="0" smtClean="0"/>
              <a:t>. Oneri relativi alla gestione corrente € 921.898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4A4F-34DF-4BFE-B2B1-C8CB9C12A44E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371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4A4F-34DF-4BFE-B2B1-C8CB9C12A44E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210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C2B2-7434-4443-B8E2-C438894E44AD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778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A2C2B2-7434-4443-B8E2-C438894E44AD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Nel 2013 entrata nel bilancio comunale della </a:t>
            </a:r>
            <a:r>
              <a:rPr lang="it-IT" dirty="0" err="1" smtClean="0"/>
              <a:t>tares</a:t>
            </a:r>
            <a:r>
              <a:rPr lang="it-IT" dirty="0" smtClean="0"/>
              <a:t> per 3.775.000</a:t>
            </a:r>
            <a:r>
              <a:rPr lang="it-IT" baseline="0" dirty="0" smtClean="0"/>
              <a:t> in entrata e in uscita. Inoltre tra le spese </a:t>
            </a:r>
            <a:r>
              <a:rPr lang="it-IT" baseline="0" dirty="0" err="1" smtClean="0"/>
              <a:t>fsc</a:t>
            </a:r>
            <a:r>
              <a:rPr lang="it-IT" baseline="0" dirty="0" smtClean="0"/>
              <a:t> 1.913.000</a:t>
            </a:r>
          </a:p>
          <a:p>
            <a:r>
              <a:rPr lang="it-IT" baseline="0" dirty="0" smtClean="0"/>
              <a:t>Il </a:t>
            </a:r>
            <a:r>
              <a:rPr lang="it-IT" baseline="0" dirty="0" err="1" smtClean="0"/>
              <a:t>fsc</a:t>
            </a:r>
            <a:r>
              <a:rPr lang="it-IT" baseline="0" dirty="0" smtClean="0"/>
              <a:t> dal 2014 è decurtato dall’IMU e quindi non rientra tra le spese (2014/2015  1.629.000 – 2016 /2018 956.289)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4A4F-34DF-4BFE-B2B1-C8CB9C12A44E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73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D4A4F-34DF-4BFE-B2B1-C8CB9C12A44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909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681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72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09A-E6D2-4836-8BB4-F009D7C987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D2D6-3E0C-432F-B323-7CA82D4F58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DC1D-5B8F-43F7-99EA-0B8588C12D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3EA6-DCBF-465E-A26D-CBE51E7309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662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B677-83C8-40AD-B528-9AD50F7216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266F-E83B-4552-B06A-701E27EC7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97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B587-833B-4F4D-BE67-42BF092CF1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952C-9FE9-4E0E-9AEF-5D0E15EE9A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0993-FD28-4372-AF6C-BA818C6F4A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4894-2C8B-4F52-9959-9740207065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46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BC7B-C0F1-4EE2-BC02-D917E37D10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1570-827D-4C5A-A21A-CB039E35B2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171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Com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" name="Rettangolo 4"/>
          <p:cNvSpPr>
            <a:spLocks noChangeArrowheads="1"/>
          </p:cNvSpPr>
          <p:nvPr userDrawn="1"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SAN CASCIANO IN VAL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PESA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PROVINCIA </a:t>
            </a:r>
            <a:r>
              <a:rPr lang="it-IT" sz="10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 FIRENZE</a:t>
            </a:r>
          </a:p>
        </p:txBody>
      </p:sp>
    </p:spTree>
    <p:extLst>
      <p:ext uri="{BB962C8B-B14F-4D97-AF65-F5344CB8AC3E}">
        <p14:creationId xmlns:p14="http://schemas.microsoft.com/office/powerpoint/2010/main" val="168104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025E-C2C5-4590-9FE0-7A8ECFE880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BB0A-F41C-4A9B-A952-2DC8B6E584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4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194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D83F-A73A-4594-8A5A-6B08E0A49D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476D-5EDE-4E59-83AE-AB0B913A0C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62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70E-134E-48DB-8838-E09F790E189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1A94-D929-483B-979B-FEA876218F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35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076-2CE9-44DA-A064-44DE8E840B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94EC-53B0-4A04-BD4B-FA615294AD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9637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30D21-8A4B-4CD8-9DC6-3021F6E9C67C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892641"/>
      </p:ext>
    </p:extLst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28210-628B-474D-ACF2-5EB6B0917E4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74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CF0BB-ECBE-411E-A8CD-B2F6E4FF753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9204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91388-552F-4B97-B7F8-3FC3CED0F85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08433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09A-E6D2-4836-8BB4-F009D7C987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D2D6-3E0C-432F-B323-7CA82D4F58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52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DC1D-5B8F-43F7-99EA-0B8588C12D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3EA6-DCBF-465E-A26D-CBE51E7309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547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B677-83C8-40AD-B528-9AD50F7216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266F-E83B-4552-B06A-701E27EC7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45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B587-833B-4F4D-BE67-42BF092CF1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952C-9FE9-4E0E-9AEF-5D0E15EE9A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719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0993-FD28-4372-AF6C-BA818C6F4A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4894-2C8B-4F52-9959-9740207065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959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BC7B-C0F1-4EE2-BC02-D917E37D10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1570-827D-4C5A-A21A-CB039E35B2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9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Com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" name="Rettangolo 4"/>
          <p:cNvSpPr>
            <a:spLocks noChangeArrowheads="1"/>
          </p:cNvSpPr>
          <p:nvPr userDrawn="1"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SAN CASCIANO IN VAL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PESA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PROVINCIA </a:t>
            </a:r>
            <a:r>
              <a:rPr lang="it-IT" sz="10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 FIRENZE</a:t>
            </a:r>
          </a:p>
        </p:txBody>
      </p:sp>
    </p:spTree>
    <p:extLst>
      <p:ext uri="{BB962C8B-B14F-4D97-AF65-F5344CB8AC3E}">
        <p14:creationId xmlns:p14="http://schemas.microsoft.com/office/powerpoint/2010/main" val="10783691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025E-C2C5-4590-9FE0-7A8ECFE880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BB0A-F41C-4A9B-A952-2DC8B6E584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173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D83F-A73A-4594-8A5A-6B08E0A49D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476D-5EDE-4E59-83AE-AB0B913A0C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721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70E-134E-48DB-8838-E09F790E189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1A94-D929-483B-979B-FEA876218F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7360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076-2CE9-44DA-A064-44DE8E840B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94EC-53B0-4A04-BD4B-FA615294AD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8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09A-E6D2-4836-8BB4-F009D7C987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D2D6-3E0C-432F-B323-7CA82D4F58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13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DC1D-5B8F-43F7-99EA-0B8588C12D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3EA6-DCBF-465E-A26D-CBE51E7309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71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20130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B677-83C8-40AD-B528-9AD50F7216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266F-E83B-4552-B06A-701E27EC7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704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B587-833B-4F4D-BE67-42BF092CF1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952C-9FE9-4E0E-9AEF-5D0E15EE9A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713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0993-FD28-4372-AF6C-BA818C6F4A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4894-2C8B-4F52-9959-9740207065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440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BC7B-C0F1-4EE2-BC02-D917E37D10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1570-827D-4C5A-A21A-CB039E35B2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219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Com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" name="Rettangolo 4"/>
          <p:cNvSpPr>
            <a:spLocks noChangeArrowheads="1"/>
          </p:cNvSpPr>
          <p:nvPr userDrawn="1"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SAN CASCIANO IN VAL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PESA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PROVINCIA </a:t>
            </a:r>
            <a:r>
              <a:rPr lang="it-IT" sz="10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 FIRENZE</a:t>
            </a:r>
          </a:p>
        </p:txBody>
      </p:sp>
    </p:spTree>
    <p:extLst>
      <p:ext uri="{BB962C8B-B14F-4D97-AF65-F5344CB8AC3E}">
        <p14:creationId xmlns:p14="http://schemas.microsoft.com/office/powerpoint/2010/main" val="14218294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025E-C2C5-4590-9FE0-7A8ECFE880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BB0A-F41C-4A9B-A952-2DC8B6E584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925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D83F-A73A-4594-8A5A-6B08E0A49D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476D-5EDE-4E59-83AE-AB0B913A0C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453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70E-134E-48DB-8838-E09F790E189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1A94-D929-483B-979B-FEA876218F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887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076-2CE9-44DA-A064-44DE8E840B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94EC-53B0-4A04-BD4B-FA615294AD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25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3009A-E6D2-4836-8BB4-F009D7C9874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D2D6-3E0C-432F-B323-7CA82D4F58C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609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87583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DC1D-5B8F-43F7-99EA-0B8588C12D0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23EA6-DCBF-465E-A26D-CBE51E7309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85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B677-83C8-40AD-B528-9AD50F72169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E266F-E83B-4552-B06A-701E27EC7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634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0B587-833B-4F4D-BE67-42BF092CF1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7952C-9FE9-4E0E-9AEF-5D0E15EE9A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97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0993-FD28-4372-AF6C-BA818C6F4AB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04894-2C8B-4F52-9959-97402070650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07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BC7B-C0F1-4EE2-BC02-D917E37D104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1570-827D-4C5A-A21A-CB039E35B26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6409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Com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" name="Rettangolo 4"/>
          <p:cNvSpPr>
            <a:spLocks noChangeArrowheads="1"/>
          </p:cNvSpPr>
          <p:nvPr userDrawn="1"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SAN CASCIANO IN VAL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PESA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PROVINCIA </a:t>
            </a:r>
            <a:r>
              <a:rPr lang="it-IT" sz="10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 FIRENZE</a:t>
            </a:r>
          </a:p>
        </p:txBody>
      </p:sp>
    </p:spTree>
    <p:extLst>
      <p:ext uri="{BB962C8B-B14F-4D97-AF65-F5344CB8AC3E}">
        <p14:creationId xmlns:p14="http://schemas.microsoft.com/office/powerpoint/2010/main" val="30737105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0025E-C2C5-4590-9FE0-7A8ECFE880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EBB0A-F41C-4A9B-A952-2DC8B6E584E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1221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6D83F-A73A-4594-8A5A-6B08E0A49D9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A476D-5EDE-4E59-83AE-AB0B913A0C77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099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970E-134E-48DB-8838-E09F790E189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71A94-D929-483B-979B-FEA876218F1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506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C076-2CE9-44DA-A064-44DE8E840B0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194EC-53B0-4A04-BD4B-FA615294AD5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292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F8F70-E84D-47DA-B3BE-7714041EFD8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2E6A-5E7A-43D9-894F-9C58C59B815C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3066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25909-CE19-4BC7-B0E2-80D18A10B51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BF3F5-CF49-4880-AEEB-FB555D4E5F0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689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7885-38FA-4EFB-B071-2CF137E0706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389B3-8D42-4EC9-9DAE-4BF3ED40324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553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C67B1-4B27-4ACD-AA17-757F05A11F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17C12-10A6-4987-9694-644B513A4F7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67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B517-0DBF-4442-83C3-BD93F454DDA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1D530-A500-454D-9F6E-7788AAE1C91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903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D40F0-9B73-4412-A3CD-E801F694612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528D-0C4B-4FCC-A7E7-4393C28C26F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00774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Logo Comun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" name="Rettangolo 4"/>
          <p:cNvSpPr>
            <a:spLocks noChangeArrowheads="1"/>
          </p:cNvSpPr>
          <p:nvPr userDrawn="1"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SAN CASCIANO IN VAL </a:t>
            </a:r>
            <a:r>
              <a:rPr lang="it-IT" sz="14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 PESA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PROVINCIA </a:t>
            </a:r>
            <a:r>
              <a:rPr lang="it-IT" sz="1000" b="1" dirty="0" err="1">
                <a:solidFill>
                  <a:srgbClr val="0033CC"/>
                </a:solidFill>
                <a:latin typeface="Tahoma" pitchFamily="34" charset="0"/>
              </a:rPr>
              <a:t>DI</a:t>
            </a:r>
            <a:r>
              <a:rPr lang="it-IT" sz="1000" b="1" dirty="0">
                <a:solidFill>
                  <a:srgbClr val="0033CC"/>
                </a:solidFill>
                <a:latin typeface="Tahoma" pitchFamily="34" charset="0"/>
              </a:rPr>
              <a:t> FIRENZE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D7BCE-7619-450F-8EFD-CCA462C2A035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E5C4-B7DC-4579-A949-503269A55A23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62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F565A-3310-4271-8260-188A0CFE9859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42BB7-1E7A-4718-B08F-8C5FF238256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813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F57E3-6AA4-4C56-A4EB-C383CF285CAF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A596-909C-4E77-8CA3-0A17FBE23218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664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9BBD3-1D1E-4DE4-8768-38637740BD2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95A1-F5F6-4FD8-A86C-2D3F04E5F491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11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983895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D052E-AAB1-4595-83BF-67B8C0A8D4A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06/05/2019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68A2E-E86C-4512-8E2A-123BD08819D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9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454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583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microsoft.com/office/2007/relationships/hdphoto" Target="../media/hdphoto1.wdp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95CCC-9B36-40CC-BD44-1C02620FFFBA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ED332-4556-4F06-8151-DE3C145C3AE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78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B61B1-2592-4E7B-83EC-B80D648D3060}" type="datetimeFigureOut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06/05/2019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FE3F9-BE14-4A01-AD95-8E7DD12E6532}" type="slidenum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9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B34AD8-7B7A-4895-A2AB-527253A9A93E}" type="slidenum">
              <a:rPr lang="it-IT" b="1" smtClean="0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med"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B61B1-2592-4E7B-83EC-B80D648D3060}" type="datetimeFigureOut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06/05/2019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FE3F9-BE14-4A01-AD95-8E7DD12E6532}" type="slidenum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22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B61B1-2592-4E7B-83EC-B80D648D3060}" type="datetimeFigureOut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06/05/2019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FE3F9-BE14-4A01-AD95-8E7DD12E6532}" type="slidenum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5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EB61B1-2592-4E7B-83EC-B80D648D3060}" type="datetimeFigureOut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06/05/2019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FE3F9-BE14-4A01-AD95-8E7DD12E6532}" type="slidenum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0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28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075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7071E6-D24F-4C8C-B70F-B96B49BCC6CE}" type="datetimeFigureOut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06/05/2019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D90F9B-3BD9-4C83-840E-2E3A37FF26EB}" type="slidenum">
              <a:rPr lang="it-IT" b="1">
                <a:solidFill>
                  <a:prstClr val="black">
                    <a:tint val="75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b="1">
              <a:solidFill>
                <a:prstClr val="black">
                  <a:tint val="75000"/>
                </a:prstClr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7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chart" Target="../charts/char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187624" y="2276872"/>
            <a:ext cx="6840760" cy="2603790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4800" b="1" i="1" dirty="0">
                <a:solidFill>
                  <a:srgbClr val="0033CC"/>
                </a:solidFill>
                <a:latin typeface="Comic Sans MS" pitchFamily="66" charset="0"/>
              </a:rPr>
              <a:t>RENDICONTO 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4800" b="1" i="1" dirty="0">
                <a:solidFill>
                  <a:srgbClr val="0033CC"/>
                </a:solidFill>
                <a:latin typeface="Comic Sans MS" pitchFamily="66" charset="0"/>
              </a:rPr>
              <a:t>DI GESTIONE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it-IT" sz="4800" b="1" i="1" dirty="0" smtClean="0">
                <a:solidFill>
                  <a:srgbClr val="0033CC"/>
                </a:solidFill>
                <a:latin typeface="Comic Sans MS" pitchFamily="66" charset="0"/>
              </a:rPr>
              <a:t>2018</a:t>
            </a:r>
            <a:endParaRPr lang="it-IT" sz="4800" b="1" i="1" dirty="0">
              <a:solidFill>
                <a:srgbClr val="0033CC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3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Avanzo vincolato</a:t>
            </a: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€ 482.893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357158" y="5247456"/>
            <a:ext cx="1980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leggi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€ 13.490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4788024" y="5229201"/>
            <a:ext cx="1980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contrazione</a:t>
            </a:r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 </a:t>
            </a:r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mutui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€ 236.804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1347158" y="3573016"/>
            <a:ext cx="3208843" cy="167444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3617784" y="3573016"/>
            <a:ext cx="938217" cy="165618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627784" y="5229201"/>
            <a:ext cx="1980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 trasferimenti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 smtClean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€ 66.988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>
            <a:off x="4556001" y="3573016"/>
            <a:ext cx="1222023" cy="165618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6876256" y="5229200"/>
            <a:ext cx="1980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attribuiti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dall’ente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€ 165.612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Connettore 2 20"/>
          <p:cNvCxnSpPr>
            <a:stCxn id="17414" idx="2"/>
            <a:endCxn id="19" idx="0"/>
          </p:cNvCxnSpPr>
          <p:nvPr/>
        </p:nvCxnSpPr>
        <p:spPr>
          <a:xfrm>
            <a:off x="4556001" y="3573016"/>
            <a:ext cx="3310255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40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7" grpId="0" animBg="1"/>
      <p:bldP spid="28" grpId="0" animBg="1"/>
      <p:bldP spid="12" grpId="0"/>
      <p:bldP spid="15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Avanzo di amministrazione 2018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€ 3.496.183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467712" y="5229200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Spese di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investimento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€ 609.499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780080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Vincolati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€ 482.893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7164456" y="5227183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crediti di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dubbia </a:t>
            </a:r>
            <a:r>
              <a:rPr lang="it-IT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esigib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1223712" y="3573016"/>
            <a:ext cx="3332289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2879896" y="3573016"/>
            <a:ext cx="1676105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7414" idx="2"/>
            <a:endCxn id="29" idx="0"/>
          </p:cNvCxnSpPr>
          <p:nvPr/>
        </p:nvCxnSpPr>
        <p:spPr>
          <a:xfrm>
            <a:off x="4556001" y="3573016"/>
            <a:ext cx="3364455" cy="16541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123896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vincolati</a:t>
            </a: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€ 503.791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 flipH="1">
            <a:off x="4536080" y="3573016"/>
            <a:ext cx="19921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5436264" y="5227182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passività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potenziali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Connettore 2 20"/>
          <p:cNvCxnSpPr>
            <a:endCxn id="19" idx="0"/>
          </p:cNvCxnSpPr>
          <p:nvPr/>
        </p:nvCxnSpPr>
        <p:spPr>
          <a:xfrm>
            <a:off x="4556001" y="3573016"/>
            <a:ext cx="1636263" cy="1654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7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19" y="980728"/>
            <a:ext cx="7900881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u="sng" dirty="0" smtClean="0">
                <a:solidFill>
                  <a:srgbClr val="002060"/>
                </a:solidFill>
              </a:rPr>
              <a:t>Applicazione dell’avanzo di amministrazione </a:t>
            </a:r>
            <a:r>
              <a:rPr lang="it-IT" b="1" dirty="0" smtClean="0">
                <a:solidFill>
                  <a:srgbClr val="002060"/>
                </a:solidFill>
              </a:rPr>
              <a:t> a spese correnti una tantum per </a:t>
            </a:r>
            <a:r>
              <a:rPr lang="it-IT" b="1" dirty="0">
                <a:solidFill>
                  <a:srgbClr val="002060"/>
                </a:solidFill>
              </a:rPr>
              <a:t>le seguenti finalità</a:t>
            </a:r>
            <a:r>
              <a:rPr lang="it-IT" b="1" dirty="0" smtClean="0">
                <a:solidFill>
                  <a:srgbClr val="002060"/>
                </a:solidFill>
              </a:rPr>
              <a:t>:</a:t>
            </a:r>
          </a:p>
          <a:p>
            <a:pPr lvl="0"/>
            <a:endParaRPr lang="it-IT" sz="1100" b="1" dirty="0" smtClean="0">
              <a:solidFill>
                <a:srgbClr val="002060"/>
              </a:solidFill>
            </a:endParaRPr>
          </a:p>
          <a:p>
            <a:pPr lvl="0"/>
            <a:r>
              <a:rPr lang="it-IT" b="1" dirty="0" smtClean="0">
                <a:solidFill>
                  <a:srgbClr val="002060"/>
                </a:solidFill>
              </a:rPr>
              <a:t>       €</a:t>
            </a:r>
            <a:r>
              <a:rPr lang="it-IT" b="1" dirty="0">
                <a:solidFill>
                  <a:srgbClr val="002060"/>
                </a:solidFill>
              </a:rPr>
              <a:t>. </a:t>
            </a:r>
            <a:r>
              <a:rPr lang="it-IT" b="1" dirty="0" smtClean="0">
                <a:solidFill>
                  <a:srgbClr val="002060"/>
                </a:solidFill>
              </a:rPr>
              <a:t>44.000 per inserimento di minori in strutture protette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7504" y="2492896"/>
            <a:ext cx="885698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b="1" dirty="0" smtClean="0">
                <a:solidFill>
                  <a:srgbClr val="002060"/>
                </a:solidFill>
              </a:rPr>
              <a:t>  </a:t>
            </a:r>
            <a:r>
              <a:rPr lang="it-IT" b="1" u="sng" dirty="0" smtClean="0">
                <a:solidFill>
                  <a:srgbClr val="002060"/>
                </a:solidFill>
              </a:rPr>
              <a:t>Applicazione </a:t>
            </a:r>
            <a:r>
              <a:rPr lang="it-IT" b="1" u="sng" dirty="0">
                <a:solidFill>
                  <a:srgbClr val="002060"/>
                </a:solidFill>
              </a:rPr>
              <a:t>dell’avanzo di </a:t>
            </a:r>
            <a:r>
              <a:rPr lang="it-IT" b="1" u="sng" dirty="0" smtClean="0">
                <a:solidFill>
                  <a:srgbClr val="002060"/>
                </a:solidFill>
              </a:rPr>
              <a:t>amministrazione a spese di investimento </a:t>
            </a:r>
            <a:r>
              <a:rPr lang="it-IT" b="1" u="sng" dirty="0">
                <a:solidFill>
                  <a:srgbClr val="002060"/>
                </a:solidFill>
              </a:rPr>
              <a:t>per €. </a:t>
            </a:r>
            <a:r>
              <a:rPr lang="it-IT" b="1" u="sng" dirty="0" smtClean="0">
                <a:solidFill>
                  <a:srgbClr val="002060"/>
                </a:solidFill>
              </a:rPr>
              <a:t>410.000,00</a:t>
            </a:r>
            <a:r>
              <a:rPr lang="it-IT" b="1" dirty="0" smtClean="0">
                <a:solidFill>
                  <a:srgbClr val="002060"/>
                </a:solidFill>
              </a:rPr>
              <a:t>  per</a:t>
            </a:r>
          </a:p>
          <a:p>
            <a:pPr lvl="0"/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smtClean="0">
                <a:solidFill>
                  <a:srgbClr val="002060"/>
                </a:solidFill>
              </a:rPr>
              <a:t>  i seguenti interventi indifferibili e urgenti:   </a:t>
            </a:r>
          </a:p>
          <a:p>
            <a:pPr lvl="0"/>
            <a:r>
              <a:rPr lang="it-IT" sz="1100" b="1" dirty="0" smtClean="0">
                <a:solidFill>
                  <a:srgbClr val="002060"/>
                </a:solidFill>
              </a:rPr>
              <a:t>	</a:t>
            </a:r>
            <a:endParaRPr lang="it-IT" sz="1100" b="1" dirty="0">
              <a:solidFill>
                <a:srgbClr val="002060"/>
              </a:solidFill>
            </a:endParaRPr>
          </a:p>
          <a:p>
            <a:pPr lvl="1"/>
            <a:r>
              <a:rPr lang="it-IT" b="1" dirty="0">
                <a:solidFill>
                  <a:srgbClr val="002060"/>
                </a:solidFill>
              </a:rPr>
              <a:t>€. </a:t>
            </a:r>
            <a:r>
              <a:rPr lang="it-IT" b="1" dirty="0" smtClean="0">
                <a:solidFill>
                  <a:srgbClr val="002060"/>
                </a:solidFill>
              </a:rPr>
              <a:t>200.000,00 </a:t>
            </a:r>
            <a:r>
              <a:rPr lang="it-IT" b="1" dirty="0">
                <a:solidFill>
                  <a:srgbClr val="002060"/>
                </a:solidFill>
              </a:rPr>
              <a:t>per </a:t>
            </a:r>
            <a:r>
              <a:rPr lang="it-IT" b="1" dirty="0" smtClean="0">
                <a:solidFill>
                  <a:srgbClr val="002060"/>
                </a:solidFill>
              </a:rPr>
              <a:t>incremento di spesa per lavori di adeguamento/miglioramento sismico della scuola secondaria di primo grado;</a:t>
            </a:r>
          </a:p>
          <a:p>
            <a:pPr lvl="1"/>
            <a:endParaRPr lang="it-IT" sz="800" b="1" dirty="0">
              <a:solidFill>
                <a:srgbClr val="002060"/>
              </a:solidFill>
            </a:endParaRPr>
          </a:p>
          <a:p>
            <a:pPr lvl="1"/>
            <a:r>
              <a:rPr lang="it-IT" b="1" dirty="0">
                <a:solidFill>
                  <a:srgbClr val="002060"/>
                </a:solidFill>
              </a:rPr>
              <a:t>€. </a:t>
            </a:r>
            <a:r>
              <a:rPr lang="it-IT" b="1" dirty="0" smtClean="0">
                <a:solidFill>
                  <a:srgbClr val="002060"/>
                </a:solidFill>
              </a:rPr>
              <a:t>  40.000,00 </a:t>
            </a:r>
            <a:r>
              <a:rPr lang="it-IT" b="1" dirty="0">
                <a:solidFill>
                  <a:srgbClr val="002060"/>
                </a:solidFill>
              </a:rPr>
              <a:t>per </a:t>
            </a:r>
            <a:r>
              <a:rPr lang="it-IT" b="1" dirty="0" smtClean="0">
                <a:solidFill>
                  <a:srgbClr val="002060"/>
                </a:solidFill>
              </a:rPr>
              <a:t>lavori di riparazione degli impianti antincendio in vari immobili comunali;</a:t>
            </a:r>
          </a:p>
          <a:p>
            <a:pPr lvl="1"/>
            <a:endParaRPr lang="it-IT" sz="800" b="1" dirty="0">
              <a:solidFill>
                <a:srgbClr val="002060"/>
              </a:solidFill>
            </a:endParaRPr>
          </a:p>
          <a:p>
            <a:pPr lvl="1"/>
            <a:r>
              <a:rPr lang="it-IT" b="1" dirty="0">
                <a:solidFill>
                  <a:srgbClr val="002060"/>
                </a:solidFill>
              </a:rPr>
              <a:t>€. </a:t>
            </a:r>
            <a:r>
              <a:rPr lang="it-IT" b="1" dirty="0" smtClean="0">
                <a:solidFill>
                  <a:srgbClr val="002060"/>
                </a:solidFill>
              </a:rPr>
              <a:t>  30.000,00 </a:t>
            </a:r>
            <a:r>
              <a:rPr lang="it-IT" b="1" dirty="0">
                <a:solidFill>
                  <a:srgbClr val="002060"/>
                </a:solidFill>
              </a:rPr>
              <a:t>per </a:t>
            </a:r>
            <a:r>
              <a:rPr lang="it-IT" b="1" dirty="0" smtClean="0">
                <a:solidFill>
                  <a:srgbClr val="002060"/>
                </a:solidFill>
              </a:rPr>
              <a:t>lavori di adeguamento di alcuni impianti termici non a norma;</a:t>
            </a:r>
          </a:p>
          <a:p>
            <a:pPr lvl="1"/>
            <a:endParaRPr lang="it-IT" sz="800" b="1" dirty="0">
              <a:solidFill>
                <a:srgbClr val="002060"/>
              </a:solidFill>
            </a:endParaRPr>
          </a:p>
          <a:p>
            <a:pPr lvl="1"/>
            <a:r>
              <a:rPr lang="it-IT" b="1" dirty="0" smtClean="0">
                <a:solidFill>
                  <a:srgbClr val="002060"/>
                </a:solidFill>
              </a:rPr>
              <a:t>€. 140.000,00 per acquisto nuovo scuolabus </a:t>
            </a:r>
          </a:p>
          <a:p>
            <a:pPr lvl="1"/>
            <a:endParaRPr lang="it-IT" sz="800" b="1" dirty="0">
              <a:solidFill>
                <a:srgbClr val="002060"/>
              </a:solidFill>
            </a:endParaRP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5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203575" y="714375"/>
            <a:ext cx="2736850" cy="6477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2060"/>
                </a:solidFill>
                <a:latin typeface="Tahoma" pitchFamily="34" charset="0"/>
              </a:rPr>
              <a:t>ENTRATE</a:t>
            </a:r>
          </a:p>
        </p:txBody>
      </p:sp>
      <p:sp>
        <p:nvSpPr>
          <p:cNvPr id="20483" name="Rectangle 6"/>
          <p:cNvSpPr>
            <a:spLocks noChangeArrowheads="1"/>
          </p:cNvSpPr>
          <p:nvPr/>
        </p:nvSpPr>
        <p:spPr bwMode="auto">
          <a:xfrm>
            <a:off x="214313" y="2214563"/>
            <a:ext cx="1295400" cy="10795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Tahoma" pitchFamily="34" charset="0"/>
              </a:rPr>
              <a:t>TITOLO 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>
                <a:solidFill>
                  <a:srgbClr val="002060"/>
                </a:solidFill>
                <a:latin typeface="Tahoma" pitchFamily="34" charset="0"/>
              </a:rPr>
              <a:t>Entrate tributarie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</a:rPr>
              <a:t>€  11.986.594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84" name="Rectangle 13"/>
          <p:cNvSpPr>
            <a:spLocks noChangeArrowheads="1"/>
          </p:cNvSpPr>
          <p:nvPr/>
        </p:nvSpPr>
        <p:spPr bwMode="auto">
          <a:xfrm>
            <a:off x="4633922" y="2205038"/>
            <a:ext cx="1295400" cy="1079500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TITOLO IV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Entrate</a:t>
            </a: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in </a:t>
            </a: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conto</a:t>
            </a: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capitale</a:t>
            </a: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2.401.337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485" name="Rectangle 14"/>
          <p:cNvSpPr>
            <a:spLocks noChangeArrowheads="1"/>
          </p:cNvSpPr>
          <p:nvPr/>
        </p:nvSpPr>
        <p:spPr bwMode="auto">
          <a:xfrm>
            <a:off x="2928938" y="2214563"/>
            <a:ext cx="1295400" cy="10795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Tahoma" pitchFamily="34" charset="0"/>
              </a:rPr>
              <a:t>TITOLO III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>
                <a:solidFill>
                  <a:srgbClr val="002060"/>
                </a:solidFill>
                <a:latin typeface="Tahoma" pitchFamily="34" charset="0"/>
              </a:rPr>
              <a:t>Entrate </a:t>
            </a:r>
            <a:r>
              <a:rPr lang="it-IT" sz="1000" b="1" dirty="0" err="1" smtClean="0">
                <a:solidFill>
                  <a:srgbClr val="002060"/>
                </a:solidFill>
                <a:latin typeface="Tahoma" pitchFamily="34" charset="0"/>
              </a:rPr>
              <a:t>extratrib</a:t>
            </a:r>
            <a:r>
              <a:rPr lang="it-IT" sz="1000" b="1" dirty="0">
                <a:solidFill>
                  <a:srgbClr val="002060"/>
                </a:solidFill>
                <a:latin typeface="Tahoma" pitchFamily="34" charset="0"/>
              </a:rPr>
              <a:t>.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</a:rPr>
              <a:t>€ 3.416.447</a:t>
            </a:r>
            <a:endParaRPr lang="it-IT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86" name="Rectangle 15"/>
          <p:cNvSpPr>
            <a:spLocks noChangeArrowheads="1"/>
          </p:cNvSpPr>
          <p:nvPr/>
        </p:nvSpPr>
        <p:spPr bwMode="auto">
          <a:xfrm>
            <a:off x="1571625" y="2214563"/>
            <a:ext cx="1295400" cy="1079500"/>
          </a:xfrm>
          <a:prstGeom prst="rect">
            <a:avLst/>
          </a:prstGeom>
          <a:solidFill>
            <a:srgbClr val="66FF3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2060"/>
                </a:solidFill>
                <a:latin typeface="Tahoma" pitchFamily="34" charset="0"/>
              </a:rPr>
              <a:t>TITOLO II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000" b="1" dirty="0" err="1">
                <a:solidFill>
                  <a:srgbClr val="002060"/>
                </a:solidFill>
                <a:latin typeface="Tahoma" pitchFamily="34" charset="0"/>
              </a:rPr>
              <a:t>Trasf</a:t>
            </a:r>
            <a:r>
              <a:rPr lang="it-IT" sz="1000" b="1" dirty="0">
                <a:solidFill>
                  <a:srgbClr val="002060"/>
                </a:solidFill>
                <a:latin typeface="Tahoma" pitchFamily="34" charset="0"/>
              </a:rPr>
              <a:t>. </a:t>
            </a:r>
            <a:r>
              <a:rPr lang="it-IT" sz="1000" b="1" dirty="0" smtClean="0">
                <a:solidFill>
                  <a:srgbClr val="002060"/>
                </a:solidFill>
                <a:latin typeface="Tahoma" pitchFamily="34" charset="0"/>
              </a:rPr>
              <a:t> correnti</a:t>
            </a:r>
            <a:endParaRPr lang="it-IT" sz="10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</a:rPr>
              <a:t>€ 933.618</a:t>
            </a:r>
            <a:endParaRPr lang="it-IT" sz="12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20487" name="Rectangle 16"/>
          <p:cNvSpPr>
            <a:spLocks noChangeArrowheads="1"/>
          </p:cNvSpPr>
          <p:nvPr/>
        </p:nvSpPr>
        <p:spPr bwMode="auto">
          <a:xfrm>
            <a:off x="6000760" y="2205038"/>
            <a:ext cx="1295400" cy="1079500"/>
          </a:xfrm>
          <a:prstGeom prst="rect">
            <a:avLst/>
          </a:prstGeom>
          <a:solidFill>
            <a:srgbClr val="FFFF00"/>
          </a:solid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TITOLO VI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Accens.ne 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di </a:t>
            </a: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prestiti</a:t>
            </a: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€ 0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488" name="Rectangle 17"/>
          <p:cNvSpPr>
            <a:spLocks noChangeArrowheads="1"/>
          </p:cNvSpPr>
          <p:nvPr/>
        </p:nvSpPr>
        <p:spPr bwMode="auto">
          <a:xfrm>
            <a:off x="7452320" y="2205038"/>
            <a:ext cx="1476828" cy="1079500"/>
          </a:xfrm>
          <a:prstGeom prst="rect">
            <a:avLst/>
          </a:prstGeom>
          <a:solidFill>
            <a:srgbClr val="B2B2B2"/>
          </a:solidFill>
          <a:ln w="12700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TITOLI V e IX</a:t>
            </a:r>
            <a:endParaRPr lang="it-IT" sz="16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Entrate</a:t>
            </a: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en-US" sz="10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c. </a:t>
            </a: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terzi</a:t>
            </a: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e 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partite di </a:t>
            </a:r>
            <a:r>
              <a:rPr lang="en-US" sz="10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giro</a:t>
            </a: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2.129.284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4786314" y="3571875"/>
            <a:ext cx="2376263" cy="1260475"/>
          </a:xfrm>
          <a:prstGeom prst="rect">
            <a:avLst/>
          </a:prstGeom>
          <a:solidFill>
            <a:srgbClr val="339933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ENTRATE IN 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CONTO CAPITALE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€ 2.401.337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39" name="Rectangle 31"/>
          <p:cNvSpPr>
            <a:spLocks noChangeArrowheads="1"/>
          </p:cNvSpPr>
          <p:nvPr/>
        </p:nvSpPr>
        <p:spPr bwMode="auto">
          <a:xfrm>
            <a:off x="7380312" y="3573016"/>
            <a:ext cx="1620844" cy="1260475"/>
          </a:xfrm>
          <a:prstGeom prst="rect">
            <a:avLst/>
          </a:prstGeom>
          <a:solidFill>
            <a:srgbClr val="339933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ENTRATE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C. </a:t>
            </a: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TERZI e PARTITE DI GIRO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2.129.284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7466" name="Rectangle 58"/>
          <p:cNvSpPr>
            <a:spLocks noChangeArrowheads="1"/>
          </p:cNvSpPr>
          <p:nvPr/>
        </p:nvSpPr>
        <p:spPr bwMode="auto">
          <a:xfrm>
            <a:off x="1285875" y="5276850"/>
            <a:ext cx="6588125" cy="1152525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TOTALE ENTRATE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20.867.280</a:t>
            </a:r>
            <a:endParaRPr lang="it-IT" sz="2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8204" name="AutoShape 64"/>
          <p:cNvCxnSpPr>
            <a:cxnSpLocks noChangeShapeType="1"/>
            <a:stCxn id="17466" idx="0"/>
          </p:cNvCxnSpPr>
          <p:nvPr/>
        </p:nvCxnSpPr>
        <p:spPr bwMode="auto">
          <a:xfrm rot="-5400000" flipH="1" flipV="1">
            <a:off x="3240088" y="3938587"/>
            <a:ext cx="1588" cy="2678113"/>
          </a:xfrm>
          <a:prstGeom prst="straightConnector1">
            <a:avLst/>
          </a:prstGeom>
          <a:noFill/>
          <a:ln w="9525">
            <a:noFill/>
            <a:round/>
            <a:headEnd type="triangle" w="med" len="med"/>
            <a:tailEnd type="triangle" w="med" len="med"/>
          </a:ln>
        </p:spPr>
      </p:cxnSp>
      <p:cxnSp>
        <p:nvCxnSpPr>
          <p:cNvPr id="8205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cxnSp>
        <p:nvCxnSpPr>
          <p:cNvPr id="8206" name="Connettore 4 51"/>
          <p:cNvCxnSpPr>
            <a:cxnSpLocks noChangeShapeType="1"/>
          </p:cNvCxnSpPr>
          <p:nvPr/>
        </p:nvCxnSpPr>
        <p:spPr bwMode="auto">
          <a:xfrm>
            <a:off x="1571625" y="5643563"/>
            <a:ext cx="914400" cy="914400"/>
          </a:xfrm>
          <a:prstGeom prst="bentConnector3">
            <a:avLst>
              <a:gd name="adj1" fmla="val 3968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207" name="Connettore 4 57"/>
          <p:cNvCxnSpPr>
            <a:cxnSpLocks noChangeShapeType="1"/>
          </p:cNvCxnSpPr>
          <p:nvPr/>
        </p:nvCxnSpPr>
        <p:spPr bwMode="auto">
          <a:xfrm rot="10800000" flipV="1">
            <a:off x="3851275" y="5373688"/>
            <a:ext cx="1135063" cy="395287"/>
          </a:xfrm>
          <a:prstGeom prst="bentConnector2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8208" name="Connettore 4 62"/>
          <p:cNvCxnSpPr>
            <a:cxnSpLocks noChangeShapeType="1"/>
          </p:cNvCxnSpPr>
          <p:nvPr/>
        </p:nvCxnSpPr>
        <p:spPr bwMode="auto">
          <a:xfrm rot="10800000">
            <a:off x="1979613" y="5805488"/>
            <a:ext cx="142875" cy="33337"/>
          </a:xfrm>
          <a:prstGeom prst="bentConnector3">
            <a:avLst>
              <a:gd name="adj1" fmla="val 808556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sp>
        <p:nvSpPr>
          <p:cNvPr id="2" name="Rectangle 30"/>
          <p:cNvSpPr>
            <a:spLocks noChangeArrowheads="1"/>
          </p:cNvSpPr>
          <p:nvPr/>
        </p:nvSpPr>
        <p:spPr bwMode="auto">
          <a:xfrm>
            <a:off x="473075" y="3571877"/>
            <a:ext cx="3527425" cy="1262062"/>
          </a:xfrm>
          <a:prstGeom prst="rect">
            <a:avLst/>
          </a:prstGeom>
          <a:solidFill>
            <a:srgbClr val="339933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ENTRATE CORRENTI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€ 16.336.659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41" name="Connettore 2 40"/>
          <p:cNvCxnSpPr>
            <a:cxnSpLocks noChangeShapeType="1"/>
            <a:stCxn id="20483" idx="2"/>
            <a:endCxn id="2" idx="0"/>
          </p:cNvCxnSpPr>
          <p:nvPr/>
        </p:nvCxnSpPr>
        <p:spPr bwMode="auto">
          <a:xfrm rot="16200000" flipH="1">
            <a:off x="1410493" y="2745582"/>
            <a:ext cx="277814" cy="1374775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44" name="Connettore 2 43"/>
          <p:cNvCxnSpPr>
            <a:cxnSpLocks noChangeShapeType="1"/>
          </p:cNvCxnSpPr>
          <p:nvPr/>
        </p:nvCxnSpPr>
        <p:spPr bwMode="auto">
          <a:xfrm rot="16500000" flipH="1">
            <a:off x="2084371" y="3424238"/>
            <a:ext cx="277814" cy="17463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47" name="Connettore 2 46"/>
          <p:cNvCxnSpPr>
            <a:cxnSpLocks noChangeShapeType="1"/>
            <a:stCxn id="20485" idx="2"/>
            <a:endCxn id="2" idx="0"/>
          </p:cNvCxnSpPr>
          <p:nvPr/>
        </p:nvCxnSpPr>
        <p:spPr bwMode="auto">
          <a:xfrm rot="5400000">
            <a:off x="2753731" y="2748970"/>
            <a:ext cx="277814" cy="1368000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49" name="Connettore 2 48"/>
          <p:cNvCxnSpPr>
            <a:cxnSpLocks noChangeShapeType="1"/>
          </p:cNvCxnSpPr>
          <p:nvPr/>
        </p:nvCxnSpPr>
        <p:spPr bwMode="auto">
          <a:xfrm>
            <a:off x="5286381" y="3286124"/>
            <a:ext cx="714381" cy="285754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51" name="Connettore 2 50"/>
          <p:cNvCxnSpPr>
            <a:cxnSpLocks noChangeShapeType="1"/>
            <a:stCxn id="20487" idx="2"/>
          </p:cNvCxnSpPr>
          <p:nvPr/>
        </p:nvCxnSpPr>
        <p:spPr bwMode="auto">
          <a:xfrm rot="5400000">
            <a:off x="6162460" y="3086538"/>
            <a:ext cx="288000" cy="684000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56" name="Connettore 2 55"/>
          <p:cNvCxnSpPr>
            <a:cxnSpLocks noChangeShapeType="1"/>
          </p:cNvCxnSpPr>
          <p:nvPr/>
        </p:nvCxnSpPr>
        <p:spPr bwMode="auto">
          <a:xfrm rot="16320000" flipH="1">
            <a:off x="8041922" y="3420045"/>
            <a:ext cx="288478" cy="17463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58" name="Connettore 2 57"/>
          <p:cNvCxnSpPr>
            <a:cxnSpLocks noChangeShapeType="1"/>
            <a:stCxn id="2" idx="2"/>
            <a:endCxn id="17466" idx="0"/>
          </p:cNvCxnSpPr>
          <p:nvPr/>
        </p:nvCxnSpPr>
        <p:spPr bwMode="auto">
          <a:xfrm rot="16200000" flipH="1">
            <a:off x="3186908" y="3883819"/>
            <a:ext cx="442911" cy="2343150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60" name="Connettore 2 59"/>
          <p:cNvCxnSpPr>
            <a:cxnSpLocks noChangeShapeType="1"/>
            <a:stCxn id="17438" idx="2"/>
            <a:endCxn id="17466" idx="0"/>
          </p:cNvCxnSpPr>
          <p:nvPr/>
        </p:nvCxnSpPr>
        <p:spPr bwMode="auto">
          <a:xfrm rot="5400000">
            <a:off x="5054942" y="4357346"/>
            <a:ext cx="444500" cy="1394508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62" name="Connettore 2 61"/>
          <p:cNvCxnSpPr>
            <a:cxnSpLocks noChangeShapeType="1"/>
            <a:stCxn id="17439" idx="2"/>
            <a:endCxn id="17466" idx="0"/>
          </p:cNvCxnSpPr>
          <p:nvPr/>
        </p:nvCxnSpPr>
        <p:spPr bwMode="auto">
          <a:xfrm flipH="1">
            <a:off x="4579938" y="4833491"/>
            <a:ext cx="3610796" cy="443359"/>
          </a:xfrm>
          <a:prstGeom prst="straightConnector1">
            <a:avLst/>
          </a:prstGeom>
          <a:noFill/>
          <a:ln w="9525" algn="ctr">
            <a:solidFill>
              <a:srgbClr val="002060"/>
            </a:solidFill>
            <a:round/>
            <a:headEnd/>
            <a:tailEnd type="triangle" w="med" len="med"/>
          </a:ln>
        </p:spPr>
      </p:cxnSp>
      <p:cxnSp>
        <p:nvCxnSpPr>
          <p:cNvPr id="20516" name="AutoShape 36"/>
          <p:cNvCxnSpPr>
            <a:cxnSpLocks noChangeShapeType="1"/>
            <a:stCxn id="20482" idx="2"/>
            <a:endCxn id="20483" idx="0"/>
          </p:cNvCxnSpPr>
          <p:nvPr/>
        </p:nvCxnSpPr>
        <p:spPr bwMode="auto">
          <a:xfrm rot="5400000">
            <a:off x="2290763" y="-66675"/>
            <a:ext cx="852488" cy="3709987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cxnSp>
        <p:nvCxnSpPr>
          <p:cNvPr id="20517" name="AutoShape 37"/>
          <p:cNvCxnSpPr>
            <a:cxnSpLocks noChangeShapeType="1"/>
            <a:stCxn id="20482" idx="2"/>
            <a:endCxn id="20486" idx="0"/>
          </p:cNvCxnSpPr>
          <p:nvPr/>
        </p:nvCxnSpPr>
        <p:spPr bwMode="auto">
          <a:xfrm rot="5400000">
            <a:off x="2969419" y="611981"/>
            <a:ext cx="852488" cy="2352675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cxnSp>
        <p:nvCxnSpPr>
          <p:cNvPr id="20518" name="AutoShape 38"/>
          <p:cNvCxnSpPr>
            <a:cxnSpLocks noChangeShapeType="1"/>
            <a:stCxn id="20482" idx="2"/>
            <a:endCxn id="20485" idx="0"/>
          </p:cNvCxnSpPr>
          <p:nvPr/>
        </p:nvCxnSpPr>
        <p:spPr bwMode="auto">
          <a:xfrm rot="5400000">
            <a:off x="3648075" y="1290638"/>
            <a:ext cx="852488" cy="995362"/>
          </a:xfrm>
          <a:prstGeom prst="bentConnector3">
            <a:avLst>
              <a:gd name="adj1" fmla="val 49907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cxnSp>
        <p:nvCxnSpPr>
          <p:cNvPr id="20520" name="AutoShape 40"/>
          <p:cNvCxnSpPr>
            <a:cxnSpLocks noChangeShapeType="1"/>
            <a:stCxn id="20482" idx="2"/>
            <a:endCxn id="20488" idx="0"/>
          </p:cNvCxnSpPr>
          <p:nvPr/>
        </p:nvCxnSpPr>
        <p:spPr bwMode="auto">
          <a:xfrm rot="16200000" flipH="1">
            <a:off x="5959886" y="-25811"/>
            <a:ext cx="842963" cy="361873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cxnSp>
        <p:nvCxnSpPr>
          <p:cNvPr id="20521" name="AutoShape 41"/>
          <p:cNvCxnSpPr>
            <a:cxnSpLocks noChangeShapeType="1"/>
            <a:stCxn id="20482" idx="2"/>
            <a:endCxn id="20487" idx="0"/>
          </p:cNvCxnSpPr>
          <p:nvPr/>
        </p:nvCxnSpPr>
        <p:spPr bwMode="auto">
          <a:xfrm rot="16200000" flipH="1">
            <a:off x="5188749" y="745326"/>
            <a:ext cx="842963" cy="207646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cxnSp>
        <p:nvCxnSpPr>
          <p:cNvPr id="20522" name="AutoShape 42"/>
          <p:cNvCxnSpPr>
            <a:cxnSpLocks noChangeShapeType="1"/>
            <a:stCxn id="20482" idx="2"/>
            <a:endCxn id="20484" idx="0"/>
          </p:cNvCxnSpPr>
          <p:nvPr/>
        </p:nvCxnSpPr>
        <p:spPr bwMode="auto">
          <a:xfrm rot="16200000" flipH="1">
            <a:off x="4505330" y="1428745"/>
            <a:ext cx="842963" cy="709622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2060"/>
            </a:solidFill>
            <a:miter lim="800000"/>
            <a:headEnd/>
            <a:tailEnd type="triangle" w="med" len="med"/>
          </a:ln>
        </p:spPr>
      </p:cxnSp>
      <p:sp>
        <p:nvSpPr>
          <p:cNvPr id="34" name="Rettangolo 3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35" name="Immagine 34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40272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5" dur="5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5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17438" grpId="0" animBg="1"/>
      <p:bldP spid="17439" grpId="0" animBg="1"/>
      <p:bldP spid="1746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85813" y="2428875"/>
            <a:ext cx="3429000" cy="1928813"/>
          </a:xfrm>
          <a:prstGeom prst="rect">
            <a:avLst/>
          </a:prstGeom>
          <a:solidFill>
            <a:srgbClr val="66FF33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002060"/>
                </a:solidFill>
                <a:latin typeface="Tahoma" pitchFamily="34" charset="0"/>
              </a:rPr>
              <a:t>ENTRATE – TITOLO I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>
                <a:solidFill>
                  <a:srgbClr val="002060"/>
                </a:solidFill>
              </a:rPr>
              <a:t>Entrate tributarie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>
                <a:solidFill>
                  <a:srgbClr val="002060"/>
                </a:solidFill>
                <a:latin typeface="Tahoma" pitchFamily="34" charset="0"/>
              </a:rPr>
              <a:t>principali risorse</a:t>
            </a:r>
            <a:endParaRPr lang="en-US" b="1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9219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6286500" y="285728"/>
            <a:ext cx="1979613" cy="900000"/>
          </a:xfrm>
          <a:prstGeom prst="rect">
            <a:avLst/>
          </a:prstGeom>
          <a:solidFill>
            <a:srgbClr val="00CC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IMU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2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3.688.773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6286500" y="1600306"/>
            <a:ext cx="1979613" cy="900000"/>
          </a:xfrm>
          <a:prstGeom prst="rect">
            <a:avLst/>
          </a:prstGeom>
          <a:solidFill>
            <a:srgbClr val="00CC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ADD. IRPEF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€ 1.611.643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6286500" y="4314950"/>
            <a:ext cx="1979613" cy="900000"/>
          </a:xfrm>
          <a:prstGeom prst="rect">
            <a:avLst/>
          </a:prstGeom>
          <a:solidFill>
            <a:srgbClr val="00CC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Fondi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perequativi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dallo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stato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</a:rPr>
              <a:t>1.674.553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6286500" y="5600834"/>
            <a:ext cx="1979613" cy="900000"/>
          </a:xfrm>
          <a:prstGeom prst="rect">
            <a:avLst/>
          </a:prstGeom>
          <a:solidFill>
            <a:srgbClr val="00CC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TARI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€ 3.568.000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31" name="Connettore 2 30"/>
          <p:cNvCxnSpPr>
            <a:stCxn id="17414" idx="3"/>
            <a:endCxn id="26" idx="1"/>
          </p:cNvCxnSpPr>
          <p:nvPr/>
        </p:nvCxnSpPr>
        <p:spPr>
          <a:xfrm flipV="1">
            <a:off x="4214813" y="735728"/>
            <a:ext cx="2071687" cy="265755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414" idx="3"/>
            <a:endCxn id="27" idx="1"/>
          </p:cNvCxnSpPr>
          <p:nvPr/>
        </p:nvCxnSpPr>
        <p:spPr>
          <a:xfrm flipV="1">
            <a:off x="4214813" y="2050306"/>
            <a:ext cx="2071687" cy="13429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7414" idx="3"/>
            <a:endCxn id="28" idx="1"/>
          </p:cNvCxnSpPr>
          <p:nvPr/>
        </p:nvCxnSpPr>
        <p:spPr>
          <a:xfrm>
            <a:off x="4214813" y="3393282"/>
            <a:ext cx="2071687" cy="13716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7414" idx="3"/>
            <a:endCxn id="29" idx="1"/>
          </p:cNvCxnSpPr>
          <p:nvPr/>
        </p:nvCxnSpPr>
        <p:spPr>
          <a:xfrm>
            <a:off x="4214813" y="3393282"/>
            <a:ext cx="2071687" cy="26575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6286512" y="2957628"/>
            <a:ext cx="1979613" cy="900000"/>
          </a:xfrm>
          <a:prstGeom prst="rect">
            <a:avLst/>
          </a:prstGeom>
          <a:solidFill>
            <a:srgbClr val="00CC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TASI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€ 980.008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3" name="Connettore 2 12"/>
          <p:cNvCxnSpPr>
            <a:stCxn id="17414" idx="3"/>
            <a:endCxn id="12" idx="1"/>
          </p:cNvCxnSpPr>
          <p:nvPr/>
        </p:nvCxnSpPr>
        <p:spPr>
          <a:xfrm>
            <a:off x="4214813" y="3393282"/>
            <a:ext cx="2071699" cy="143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15" name="Immagine 14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8849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44888"/>
              </p:ext>
            </p:extLst>
          </p:nvPr>
        </p:nvGraphicFramePr>
        <p:xfrm>
          <a:off x="214282" y="1571625"/>
          <a:ext cx="8572530" cy="507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699793" y="857250"/>
            <a:ext cx="5832647" cy="584775"/>
          </a:xfrm>
          <a:prstGeom prst="rect">
            <a:avLst/>
          </a:prstGeom>
          <a:solidFill>
            <a:srgbClr val="00CC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33CC"/>
                </a:solidFill>
                <a:latin typeface="Tahoma" pitchFamily="34" charset="0"/>
              </a:rPr>
              <a:t>ENTRATE CORRENTI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33CC"/>
                </a:solidFill>
                <a:latin typeface="Tahoma" pitchFamily="34" charset="0"/>
              </a:rPr>
              <a:t>CONFRONTO </a:t>
            </a: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STORICO IMPOSTE/TRASF. STATALI</a:t>
            </a:r>
            <a:endParaRPr lang="it-IT" sz="16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7" name="Immagine 6" descr="Logo 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56729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608215877"/>
              </p:ext>
            </p:extLst>
          </p:nvPr>
        </p:nvGraphicFramePr>
        <p:xfrm>
          <a:off x="539552" y="126876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707904" y="620688"/>
            <a:ext cx="5040560" cy="338554"/>
          </a:xfrm>
          <a:prstGeom prst="rect">
            <a:avLst/>
          </a:prstGeom>
          <a:solidFill>
            <a:srgbClr val="00CC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PRESSIONE TRIBUTARIA</a:t>
            </a:r>
            <a:endParaRPr lang="it-IT" sz="16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7" name="CasellaDiTesto 1"/>
          <p:cNvSpPr txBox="1"/>
          <p:nvPr/>
        </p:nvSpPr>
        <p:spPr>
          <a:xfrm>
            <a:off x="549923" y="6329554"/>
            <a:ext cx="7910509" cy="33980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b="1" dirty="0" smtClean="0">
                <a:solidFill>
                  <a:srgbClr val="0033CC"/>
                </a:solidFill>
              </a:rPr>
              <a:t>Dal 2013 è entrata nel bilancio comunale la tassa sui rifiuti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2996952"/>
            <a:ext cx="7775936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33CC"/>
                </a:solidFill>
                <a:latin typeface="Tahoma" pitchFamily="34" charset="0"/>
              </a:rPr>
              <a:t>Pressione tributaria </a:t>
            </a:r>
            <a:r>
              <a:rPr lang="it-IT" sz="1400" b="1" dirty="0" smtClean="0">
                <a:solidFill>
                  <a:srgbClr val="0033CC"/>
                </a:solidFill>
                <a:latin typeface="Tahoma" pitchFamily="34" charset="0"/>
              </a:rPr>
              <a:t>=        </a:t>
            </a:r>
            <a:r>
              <a:rPr lang="it-IT" sz="2000" u="sng" dirty="0" smtClean="0">
                <a:solidFill>
                  <a:srgbClr val="0033CC"/>
                </a:solidFill>
                <a:latin typeface="Tahoma" pitchFamily="34" charset="0"/>
              </a:rPr>
              <a:t>entrate tributarie (</a:t>
            </a:r>
            <a:r>
              <a:rPr lang="it-IT" sz="2000" u="sng" dirty="0" err="1" smtClean="0">
                <a:solidFill>
                  <a:srgbClr val="0033CC"/>
                </a:solidFill>
                <a:latin typeface="Tahoma" pitchFamily="34" charset="0"/>
              </a:rPr>
              <a:t>tit</a:t>
            </a:r>
            <a:r>
              <a:rPr lang="it-IT" sz="2000" u="sng" dirty="0" smtClean="0">
                <a:solidFill>
                  <a:srgbClr val="0033CC"/>
                </a:solidFill>
                <a:latin typeface="Tahoma" pitchFamily="34" charset="0"/>
              </a:rPr>
              <a:t>. I al netto F.S.C.)</a:t>
            </a:r>
            <a:endParaRPr lang="it-IT" sz="2000" b="1" dirty="0" smtClean="0">
              <a:solidFill>
                <a:srgbClr val="0033CC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33CC"/>
                </a:solidFill>
                <a:latin typeface="Tahoma" pitchFamily="34" charset="0"/>
              </a:rPr>
              <a:t>                                                          popolazione</a:t>
            </a:r>
            <a:endParaRPr lang="it-IT" sz="2000" b="1" dirty="0">
              <a:solidFill>
                <a:srgbClr val="0033CC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8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  <p:bldP spid="7" grpId="0" animBg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85813" y="1857375"/>
            <a:ext cx="3429000" cy="15001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ENTRATE – TITOLO IV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</a:rPr>
              <a:t>Entrate in conto capitale</a:t>
            </a: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2060"/>
                </a:solidFill>
                <a:latin typeface="Tahoma" pitchFamily="34" charset="0"/>
              </a:rPr>
              <a:t>principali risorse</a:t>
            </a:r>
            <a:endParaRPr lang="en-US" b="1" dirty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17411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6286500" y="836885"/>
            <a:ext cx="1979613" cy="1223963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Contributi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da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amm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pubbliche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1.092.384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6286500" y="3212976"/>
            <a:ext cx="1979613" cy="1223963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Concessioni e </a:t>
            </a:r>
            <a:r>
              <a:rPr lang="it-IT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sanz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urbanistiche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1.271.898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6286500" y="5214938"/>
            <a:ext cx="1979613" cy="1223962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Accensione di prestiti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€ 0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31" name="Connettore 2 30"/>
          <p:cNvCxnSpPr>
            <a:stCxn id="17414" idx="3"/>
            <a:endCxn id="26" idx="1"/>
          </p:cNvCxnSpPr>
          <p:nvPr/>
        </p:nvCxnSpPr>
        <p:spPr>
          <a:xfrm flipV="1">
            <a:off x="4214813" y="1448867"/>
            <a:ext cx="2071687" cy="11586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414" idx="3"/>
            <a:endCxn id="27" idx="1"/>
          </p:cNvCxnSpPr>
          <p:nvPr/>
        </p:nvCxnSpPr>
        <p:spPr>
          <a:xfrm>
            <a:off x="4214813" y="2607469"/>
            <a:ext cx="2071687" cy="121748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785813" y="5072063"/>
            <a:ext cx="3429000" cy="1500187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ENTRATE – TITOLO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VI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</a:rPr>
              <a:t>Accensione di prestiti</a:t>
            </a:r>
            <a:endParaRPr lang="it-IT" sz="1200" b="1" dirty="0">
              <a:solidFill>
                <a:srgbClr val="002060"/>
              </a:solidFill>
            </a:endParaRP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cxnSp>
        <p:nvCxnSpPr>
          <p:cNvPr id="18" name="Connettore 2 17"/>
          <p:cNvCxnSpPr>
            <a:stCxn id="16" idx="3"/>
            <a:endCxn id="29" idx="1"/>
          </p:cNvCxnSpPr>
          <p:nvPr/>
        </p:nvCxnSpPr>
        <p:spPr>
          <a:xfrm>
            <a:off x="4214813" y="5822950"/>
            <a:ext cx="2071687" cy="4763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15" name="Immagine 14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6" grpId="0" animBg="1"/>
      <p:bldP spid="27" grpId="0" animBg="1"/>
      <p:bldP spid="29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85813" y="2428875"/>
            <a:ext cx="3429000" cy="1928813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lvl="0"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ENTRATE – TITOLO IV</a:t>
            </a:r>
          </a:p>
          <a:p>
            <a:pPr lvl="0"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>
                <a:solidFill>
                  <a:srgbClr val="002060"/>
                </a:solidFill>
              </a:rPr>
              <a:t>Entrate in conto </a:t>
            </a:r>
            <a:r>
              <a:rPr lang="it-IT" sz="1200" b="1" dirty="0" smtClean="0">
                <a:solidFill>
                  <a:srgbClr val="002060"/>
                </a:solidFill>
              </a:rPr>
              <a:t>capitale</a:t>
            </a:r>
          </a:p>
          <a:p>
            <a:pPr lvl="0"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Contributi</a:t>
            </a:r>
            <a:r>
              <a:rPr lang="en-US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da </a:t>
            </a:r>
            <a:endParaRPr lang="en-US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amministrazioni</a:t>
            </a:r>
            <a:r>
              <a:rPr lang="en-US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pubbliche</a:t>
            </a:r>
            <a:endParaRPr lang="en-US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9219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6286500" y="285728"/>
            <a:ext cx="1979613" cy="9000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Scuola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Bargino</a:t>
            </a:r>
            <a:endParaRPr lang="en-US" sz="12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2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454.000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6286500" y="1600306"/>
            <a:ext cx="1979613" cy="9000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Biblioteca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€ 324.000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6286500" y="4314950"/>
            <a:ext cx="1979613" cy="9000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Scuola</a:t>
            </a: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media </a:t>
            </a:r>
            <a:r>
              <a:rPr lang="en-US" sz="12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acconto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</a:rPr>
              <a:t>140.000</a:t>
            </a:r>
            <a:endParaRPr lang="en-US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6286500" y="5600834"/>
            <a:ext cx="1979613" cy="9000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 </a:t>
            </a: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altro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€ 68.300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31" name="Connettore 2 30"/>
          <p:cNvCxnSpPr>
            <a:stCxn id="17414" idx="3"/>
            <a:endCxn id="26" idx="1"/>
          </p:cNvCxnSpPr>
          <p:nvPr/>
        </p:nvCxnSpPr>
        <p:spPr>
          <a:xfrm flipV="1">
            <a:off x="4214813" y="735728"/>
            <a:ext cx="2071687" cy="265755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414" idx="3"/>
            <a:endCxn id="27" idx="1"/>
          </p:cNvCxnSpPr>
          <p:nvPr/>
        </p:nvCxnSpPr>
        <p:spPr>
          <a:xfrm flipV="1">
            <a:off x="4214813" y="2050306"/>
            <a:ext cx="2071687" cy="13429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>
            <a:stCxn id="17414" idx="3"/>
            <a:endCxn id="28" idx="1"/>
          </p:cNvCxnSpPr>
          <p:nvPr/>
        </p:nvCxnSpPr>
        <p:spPr>
          <a:xfrm>
            <a:off x="4214813" y="3393282"/>
            <a:ext cx="2071687" cy="13716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7414" idx="3"/>
            <a:endCxn id="29" idx="1"/>
          </p:cNvCxnSpPr>
          <p:nvPr/>
        </p:nvCxnSpPr>
        <p:spPr>
          <a:xfrm>
            <a:off x="4214813" y="3393282"/>
            <a:ext cx="2071687" cy="265755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9"/>
          <p:cNvSpPr>
            <a:spLocks noChangeArrowheads="1"/>
          </p:cNvSpPr>
          <p:nvPr/>
        </p:nvSpPr>
        <p:spPr bwMode="auto">
          <a:xfrm>
            <a:off x="6286512" y="2957628"/>
            <a:ext cx="1979613" cy="900000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Giardini scuole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€ 106.000</a:t>
            </a:r>
            <a:endParaRPr lang="it-IT" sz="12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13" name="Connettore 2 12"/>
          <p:cNvCxnSpPr>
            <a:stCxn id="17414" idx="3"/>
            <a:endCxn id="12" idx="1"/>
          </p:cNvCxnSpPr>
          <p:nvPr/>
        </p:nvCxnSpPr>
        <p:spPr>
          <a:xfrm>
            <a:off x="4214813" y="3393282"/>
            <a:ext cx="2071699" cy="1434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15" name="Immagine 14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7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6" grpId="0" animBg="1"/>
      <p:bldP spid="27" grpId="0" animBg="1"/>
      <p:bldP spid="28" grpId="0" animBg="1"/>
      <p:bldP spid="29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85813" y="2649636"/>
            <a:ext cx="3429000" cy="1500188"/>
          </a:xfrm>
          <a:prstGeom prst="rect">
            <a:avLst/>
          </a:prstGeom>
          <a:solidFill>
            <a:srgbClr val="FFFF00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ENTRATE – TITOLO IV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smtClean="0">
                <a:solidFill>
                  <a:srgbClr val="002060"/>
                </a:solidFill>
              </a:rPr>
              <a:t>Entrate in conto capitale</a:t>
            </a:r>
          </a:p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600" b="1" dirty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Concessioni e </a:t>
            </a:r>
            <a:r>
              <a:rPr lang="it-IT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sanzioni </a:t>
            </a:r>
            <a:endParaRPr lang="it-IT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urbanistiche</a:t>
            </a:r>
          </a:p>
        </p:txBody>
      </p:sp>
      <p:cxnSp>
        <p:nvCxnSpPr>
          <p:cNvPr id="17411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6286500" y="1629146"/>
            <a:ext cx="1979613" cy="1223963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Completamento</a:t>
            </a:r>
            <a:endParaRPr lang="en-US" sz="1400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urbanizzazione</a:t>
            </a: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PIP </a:t>
            </a:r>
            <a:r>
              <a:rPr lang="en-US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Ponterotto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en-US" sz="1400" b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350.000</a:t>
            </a:r>
            <a:endParaRPr lang="en-US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6286500" y="4005237"/>
            <a:ext cx="1979613" cy="1223963"/>
          </a:xfrm>
          <a:prstGeom prst="rect">
            <a:avLst/>
          </a:prstGeom>
          <a:solidFill>
            <a:srgbClr val="FFFF00">
              <a:alpha val="79999"/>
            </a:srgb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Concessioni e </a:t>
            </a:r>
            <a:r>
              <a:rPr lang="it-IT" sz="1400" b="1" dirty="0" err="1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sanz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gestione corrente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921.898</a:t>
            </a:r>
            <a:endParaRPr lang="it-IT" sz="14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31" name="Connettore 2 30"/>
          <p:cNvCxnSpPr>
            <a:stCxn id="17414" idx="3"/>
            <a:endCxn id="26" idx="1"/>
          </p:cNvCxnSpPr>
          <p:nvPr/>
        </p:nvCxnSpPr>
        <p:spPr>
          <a:xfrm flipV="1">
            <a:off x="4214813" y="2241128"/>
            <a:ext cx="2071687" cy="115860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7414" idx="3"/>
            <a:endCxn id="27" idx="1"/>
          </p:cNvCxnSpPr>
          <p:nvPr/>
        </p:nvCxnSpPr>
        <p:spPr>
          <a:xfrm>
            <a:off x="4214813" y="3399730"/>
            <a:ext cx="2071687" cy="121748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15" name="Immagine 14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25" y="1000125"/>
            <a:ext cx="482123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</a:rPr>
              <a:t> GESTIONE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u="sng" dirty="0" smtClean="0">
                <a:solidFill>
                  <a:srgbClr val="C00000"/>
                </a:solidFill>
                <a:latin typeface="Tahoma" pitchFamily="34" charset="0"/>
              </a:rPr>
              <a:t>Risultato </a:t>
            </a:r>
            <a:r>
              <a:rPr lang="it-IT" sz="2000" b="1" u="sng" dirty="0">
                <a:solidFill>
                  <a:srgbClr val="C00000"/>
                </a:solidFill>
                <a:latin typeface="Tahoma" pitchFamily="34" charset="0"/>
              </a:rPr>
              <a:t>di amministrazione</a:t>
            </a:r>
          </a:p>
        </p:txBody>
      </p:sp>
      <p:pic>
        <p:nvPicPr>
          <p:cNvPr id="22" name="Immagine 21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3490409010"/>
              </p:ext>
            </p:extLst>
          </p:nvPr>
        </p:nvGraphicFramePr>
        <p:xfrm>
          <a:off x="107504" y="1916832"/>
          <a:ext cx="4344144" cy="31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eno 13"/>
          <p:cNvSpPr/>
          <p:nvPr/>
        </p:nvSpPr>
        <p:spPr>
          <a:xfrm>
            <a:off x="4211960" y="2996952"/>
            <a:ext cx="914400" cy="576064"/>
          </a:xfrm>
          <a:prstGeom prst="mathMinus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3005468843"/>
              </p:ext>
            </p:extLst>
          </p:nvPr>
        </p:nvGraphicFramePr>
        <p:xfrm>
          <a:off x="4703153" y="1916832"/>
          <a:ext cx="4344144" cy="31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2411760" y="5013176"/>
            <a:ext cx="1080120" cy="7920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5724128" y="5013176"/>
            <a:ext cx="1080000" cy="7920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2843808" y="5877272"/>
            <a:ext cx="3407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RISULTATO DI AMMINISTRAZIONE</a:t>
            </a:r>
            <a:endParaRPr lang="it-I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>
                                            <p:graphicEl>
                                              <a:dgm id="{283083AF-238D-4662-A2B9-EBD468497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7">
                                            <p:graphicEl>
                                              <a:dgm id="{A22D4822-59F3-4E7F-AAC9-037D0095FA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500"/>
                            </p:stCondLst>
                            <p:childTnLst>
                              <p:par>
                                <p:cTn id="8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500"/>
                            </p:stCondLst>
                            <p:childTnLst>
                              <p:par>
                                <p:cTn id="9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  <p:bldP spid="14" grpId="0" animBg="1"/>
      <p:bldGraphic spid="27" grpId="0" uiExpand="1">
        <p:bldSub>
          <a:bldDgm bld="one"/>
        </p:bldSub>
      </p:bldGraphic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514538015"/>
              </p:ext>
            </p:extLst>
          </p:nvPr>
        </p:nvGraphicFramePr>
        <p:xfrm>
          <a:off x="539552" y="126876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707904" y="620688"/>
            <a:ext cx="504056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ANDAMENTO ONERI URBANIZZAZIONE</a:t>
            </a:r>
            <a:endParaRPr lang="it-IT" sz="16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641420600"/>
              </p:ext>
            </p:extLst>
          </p:nvPr>
        </p:nvGraphicFramePr>
        <p:xfrm>
          <a:off x="251520" y="1484784"/>
          <a:ext cx="83529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707904" y="620688"/>
            <a:ext cx="5040560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PERCENTUALE ONERI URBANIZZAZIONE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DESTINATI AD INVESTIMENTI</a:t>
            </a:r>
            <a:endParaRPr lang="it-IT" sz="16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9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899952390"/>
              </p:ext>
            </p:extLst>
          </p:nvPr>
        </p:nvGraphicFramePr>
        <p:xfrm>
          <a:off x="539552" y="126876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3707904" y="620688"/>
            <a:ext cx="5040560" cy="338554"/>
          </a:xfrm>
          <a:prstGeom prst="rect">
            <a:avLst/>
          </a:prstGeom>
          <a:solidFill>
            <a:srgbClr val="FFFF0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ANDAMENTO ONERI URBANIZZAZIONE</a:t>
            </a:r>
            <a:endParaRPr lang="it-IT" sz="1600" b="1" dirty="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9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595653003"/>
              </p:ext>
            </p:extLst>
          </p:nvPr>
        </p:nvGraphicFramePr>
        <p:xfrm>
          <a:off x="214282" y="1500174"/>
          <a:ext cx="8643998" cy="5143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4747366" y="714356"/>
            <a:ext cx="4001098" cy="584775"/>
          </a:xfrm>
          <a:prstGeom prst="rect">
            <a:avLst/>
          </a:prstGeom>
          <a:solidFill>
            <a:srgbClr val="00CC00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ENTRATE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CONFRONTO </a:t>
            </a:r>
            <a:r>
              <a:rPr lang="it-IT" sz="1600" b="1" dirty="0">
                <a:solidFill>
                  <a:srgbClr val="0033CC"/>
                </a:solidFill>
                <a:latin typeface="Tahoma" pitchFamily="34" charset="0"/>
              </a:rPr>
              <a:t> </a:t>
            </a:r>
            <a:r>
              <a:rPr lang="it-IT" sz="1600" b="1" dirty="0" smtClean="0">
                <a:solidFill>
                  <a:srgbClr val="0033CC"/>
                </a:solidFill>
                <a:latin typeface="Tahoma" pitchFamily="34" charset="0"/>
              </a:rPr>
              <a:t>STORICO</a:t>
            </a: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5" name="Immagine 4" descr="Logo 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928938" y="1143000"/>
            <a:ext cx="3240087" cy="598488"/>
          </a:xfrm>
          <a:prstGeom prst="rect">
            <a:avLst/>
          </a:prstGeom>
          <a:solidFill>
            <a:schemeClr val="accent1"/>
          </a:solidFill>
          <a:ln w="12700">
            <a:solidFill>
              <a:srgbClr val="002060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2060"/>
                </a:solidFill>
                <a:latin typeface="Tahoma" pitchFamily="34" charset="0"/>
              </a:rPr>
              <a:t>SPESE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762000" y="2276475"/>
            <a:ext cx="1331913" cy="360363"/>
          </a:xfrm>
          <a:prstGeom prst="rect">
            <a:avLst/>
          </a:pr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TITOLO I</a:t>
            </a:r>
            <a:endParaRPr lang="en-US" sz="16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>
            <a:off x="7026275" y="2276475"/>
            <a:ext cx="1722189" cy="360363"/>
          </a:xfrm>
          <a:prstGeom prst="rect">
            <a:avLst/>
          </a:prstGeom>
          <a:solidFill>
            <a:srgbClr val="B2B2B2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TITOLI III e VII</a:t>
            </a:r>
            <a:endParaRPr lang="en-US" sz="16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4937125" y="2276475"/>
            <a:ext cx="1331913" cy="360363"/>
          </a:xfrm>
          <a:prstGeom prst="rect">
            <a:avLst/>
          </a:prstGeom>
          <a:solidFill>
            <a:srgbClr val="00CC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TITOLO </a:t>
            </a:r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IV</a:t>
            </a:r>
            <a:endParaRPr lang="en-US" sz="1600" b="1" dirty="0">
              <a:solidFill>
                <a:srgbClr val="00000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2849563" y="2276475"/>
            <a:ext cx="1331912" cy="360363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6838" tIns="47625" rIns="96838" bIns="47625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600" b="1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TITOLO II</a:t>
            </a:r>
            <a:endParaRPr lang="en-US" sz="1600" b="1">
              <a:solidFill>
                <a:prstClr val="black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41991" name="AutoShape 7"/>
          <p:cNvCxnSpPr>
            <a:cxnSpLocks noChangeShapeType="1"/>
            <a:stCxn id="41986" idx="2"/>
            <a:endCxn id="41987" idx="0"/>
          </p:cNvCxnSpPr>
          <p:nvPr/>
        </p:nvCxnSpPr>
        <p:spPr bwMode="auto">
          <a:xfrm rot="5400000">
            <a:off x="2720182" y="448469"/>
            <a:ext cx="534987" cy="31210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2" name="AutoShape 8"/>
          <p:cNvCxnSpPr>
            <a:cxnSpLocks noChangeShapeType="1"/>
            <a:stCxn id="41986" idx="2"/>
            <a:endCxn id="41990" idx="0"/>
          </p:cNvCxnSpPr>
          <p:nvPr/>
        </p:nvCxnSpPr>
        <p:spPr bwMode="auto">
          <a:xfrm rot="5400000">
            <a:off x="3763963" y="1492250"/>
            <a:ext cx="534987" cy="10334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3" name="AutoShape 9"/>
          <p:cNvCxnSpPr>
            <a:cxnSpLocks noChangeShapeType="1"/>
            <a:stCxn id="41986" idx="2"/>
            <a:endCxn id="203781" idx="0"/>
          </p:cNvCxnSpPr>
          <p:nvPr/>
        </p:nvCxnSpPr>
        <p:spPr bwMode="auto">
          <a:xfrm rot="16200000" flipH="1">
            <a:off x="4807744" y="1481932"/>
            <a:ext cx="534987" cy="1054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41994" name="AutoShape 10"/>
          <p:cNvCxnSpPr>
            <a:cxnSpLocks noChangeShapeType="1"/>
            <a:stCxn id="41986" idx="2"/>
            <a:endCxn id="203780" idx="0"/>
          </p:cNvCxnSpPr>
          <p:nvPr/>
        </p:nvCxnSpPr>
        <p:spPr bwMode="auto">
          <a:xfrm rot="16200000" flipH="1">
            <a:off x="5950683" y="339787"/>
            <a:ext cx="534987" cy="33383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11188" y="2709863"/>
            <a:ext cx="1655762" cy="260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>
                <a:solidFill>
                  <a:prstClr val="black"/>
                </a:solidFill>
                <a:latin typeface="Arial" charset="0"/>
              </a:rPr>
              <a:t>Spese Correnti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2700338" y="2713038"/>
            <a:ext cx="1655762" cy="428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>
                <a:solidFill>
                  <a:prstClr val="black"/>
                </a:solidFill>
                <a:latin typeface="Arial" charset="0"/>
              </a:rPr>
              <a:t>Spese i</a:t>
            </a:r>
            <a:r>
              <a:rPr lang="it-IT" sz="1100" b="1" dirty="0" smtClean="0">
                <a:solidFill>
                  <a:prstClr val="black"/>
                </a:solidFill>
                <a:latin typeface="Arial" charset="0"/>
              </a:rPr>
              <a:t>n conto</a:t>
            </a:r>
            <a:endParaRPr lang="it-IT" sz="1100" b="1" dirty="0">
              <a:solidFill>
                <a:prstClr val="black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 smtClean="0">
                <a:solidFill>
                  <a:prstClr val="black"/>
                </a:solidFill>
                <a:latin typeface="Arial" charset="0"/>
              </a:rPr>
              <a:t>capitale</a:t>
            </a:r>
            <a:endParaRPr lang="it-IT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932363" y="2709863"/>
            <a:ext cx="1366837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 smtClean="0">
                <a:solidFill>
                  <a:prstClr val="black"/>
                </a:solidFill>
                <a:latin typeface="Arial" charset="0"/>
              </a:rPr>
              <a:t>Spese  per rimborso  </a:t>
            </a:r>
            <a:r>
              <a:rPr lang="it-IT" sz="1100" b="1" dirty="0">
                <a:solidFill>
                  <a:prstClr val="black"/>
                </a:solidFill>
                <a:latin typeface="Arial" charset="0"/>
              </a:rPr>
              <a:t>prestiti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6948488" y="2709863"/>
            <a:ext cx="1655960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100" b="1" dirty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Servizi per conto </a:t>
            </a:r>
            <a:r>
              <a:rPr lang="it-IT" sz="1100" b="1" dirty="0" smtClean="0">
                <a:solidFill>
                  <a:prstClr val="black"/>
                </a:solidFill>
                <a:latin typeface="Arial" charset="0"/>
                <a:ea typeface="Times New Roman" pitchFamily="18" charset="0"/>
                <a:cs typeface="Arial" charset="0"/>
              </a:rPr>
              <a:t>terzi e partite di giro</a:t>
            </a:r>
            <a:endParaRPr lang="it-IT" sz="1100" b="1" dirty="0">
              <a:solidFill>
                <a:prstClr val="black"/>
              </a:solidFill>
              <a:latin typeface="Arial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703263" y="3284538"/>
            <a:ext cx="143986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1008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€ 14.034.033</a:t>
            </a:r>
            <a:endParaRPr lang="en-US" sz="1400" b="1" dirty="0">
              <a:solidFill>
                <a:srgbClr val="1F497D">
                  <a:lumMod val="50000"/>
                </a:srgbClr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4857750" y="3284538"/>
            <a:ext cx="14398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 </a:t>
            </a:r>
            <a:r>
              <a:rPr lang="it-IT" sz="14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1.769.279</a:t>
            </a:r>
            <a:endParaRPr lang="en-US" sz="1400" b="1" dirty="0">
              <a:solidFill>
                <a:srgbClr val="1F497D">
                  <a:lumMod val="50000"/>
                </a:srgbClr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7236594" y="3284538"/>
            <a:ext cx="1439862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€ 2.129.284</a:t>
            </a:r>
            <a:endParaRPr lang="en-US" sz="1400" b="1" dirty="0">
              <a:solidFill>
                <a:srgbClr val="1F497D">
                  <a:lumMod val="50000"/>
                </a:srgbClr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2002" name="Rectangle 23"/>
          <p:cNvSpPr>
            <a:spLocks noChangeArrowheads="1"/>
          </p:cNvSpPr>
          <p:nvPr/>
        </p:nvSpPr>
        <p:spPr bwMode="auto">
          <a:xfrm>
            <a:off x="2774950" y="3284538"/>
            <a:ext cx="1439863" cy="50482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€ 2.091.486</a:t>
            </a:r>
            <a:endParaRPr lang="en-US" sz="1400" b="1" dirty="0">
              <a:solidFill>
                <a:srgbClr val="1F497D">
                  <a:lumMod val="50000"/>
                </a:srgbClr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21523" name="AutoShape 29"/>
          <p:cNvCxnSpPr>
            <a:cxnSpLocks noChangeShapeType="1"/>
          </p:cNvCxnSpPr>
          <p:nvPr/>
        </p:nvCxnSpPr>
        <p:spPr bwMode="auto">
          <a:xfrm flipH="1">
            <a:off x="539750" y="3536950"/>
            <a:ext cx="287338" cy="34925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</p:spPr>
      </p:cxnSp>
      <p:cxnSp>
        <p:nvCxnSpPr>
          <p:cNvPr id="21524" name="AutoShape 30"/>
          <p:cNvCxnSpPr>
            <a:cxnSpLocks noChangeShapeType="1"/>
            <a:endCxn id="41987" idx="1"/>
          </p:cNvCxnSpPr>
          <p:nvPr/>
        </p:nvCxnSpPr>
        <p:spPr bwMode="auto">
          <a:xfrm>
            <a:off x="688975" y="2420938"/>
            <a:ext cx="73025" cy="36512"/>
          </a:xfrm>
          <a:prstGeom prst="straightConnector1">
            <a:avLst/>
          </a:prstGeom>
          <a:noFill/>
          <a:ln w="9525">
            <a:noFill/>
            <a:round/>
            <a:headEnd/>
            <a:tailEnd/>
          </a:ln>
        </p:spPr>
      </p:cxnSp>
      <p:cxnSp>
        <p:nvCxnSpPr>
          <p:cNvPr id="21525" name="Connettore 2 28"/>
          <p:cNvCxnSpPr>
            <a:cxnSpLocks noChangeShapeType="1"/>
            <a:stCxn id="41995" idx="0"/>
          </p:cNvCxnSpPr>
          <p:nvPr/>
        </p:nvCxnSpPr>
        <p:spPr bwMode="auto">
          <a:xfrm>
            <a:off x="1428750" y="27146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21526" name="Connettore 2 30"/>
          <p:cNvCxnSpPr>
            <a:cxnSpLocks noChangeShapeType="1"/>
            <a:stCxn id="41995" idx="0"/>
          </p:cNvCxnSpPr>
          <p:nvPr/>
        </p:nvCxnSpPr>
        <p:spPr bwMode="auto">
          <a:xfrm>
            <a:off x="1428750" y="271462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42008" name="Connettore 2 33"/>
          <p:cNvCxnSpPr>
            <a:cxnSpLocks noChangeShapeType="1"/>
          </p:cNvCxnSpPr>
          <p:nvPr/>
        </p:nvCxnSpPr>
        <p:spPr bwMode="auto">
          <a:xfrm rot="-5760000" flipH="1" flipV="1">
            <a:off x="1105694" y="2923381"/>
            <a:ext cx="649288" cy="730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009" name="Connettore 2 35"/>
          <p:cNvCxnSpPr>
            <a:cxnSpLocks noChangeShapeType="1"/>
          </p:cNvCxnSpPr>
          <p:nvPr/>
        </p:nvCxnSpPr>
        <p:spPr bwMode="auto">
          <a:xfrm rot="5280000">
            <a:off x="3181350" y="2951163"/>
            <a:ext cx="647700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38" name="Connettore 2 37"/>
          <p:cNvCxnSpPr>
            <a:cxnSpLocks noChangeShapeType="1"/>
          </p:cNvCxnSpPr>
          <p:nvPr/>
        </p:nvCxnSpPr>
        <p:spPr bwMode="auto">
          <a:xfrm rot="5220000">
            <a:off x="5266532" y="2948781"/>
            <a:ext cx="647700" cy="238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0" name="Connettore 2 39"/>
          <p:cNvCxnSpPr>
            <a:cxnSpLocks noChangeShapeType="1"/>
          </p:cNvCxnSpPr>
          <p:nvPr/>
        </p:nvCxnSpPr>
        <p:spPr bwMode="auto">
          <a:xfrm rot="5280000">
            <a:off x="7611704" y="2951163"/>
            <a:ext cx="647700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" name="Rectangle 58"/>
          <p:cNvSpPr>
            <a:spLocks noChangeArrowheads="1"/>
          </p:cNvSpPr>
          <p:nvPr/>
        </p:nvSpPr>
        <p:spPr bwMode="auto">
          <a:xfrm>
            <a:off x="1285875" y="5276850"/>
            <a:ext cx="6588125" cy="1152525"/>
          </a:xfrm>
          <a:prstGeom prst="rect">
            <a:avLst/>
          </a:prstGeom>
          <a:solidFill>
            <a:schemeClr val="accent1">
              <a:alpha val="80000"/>
            </a:schemeClr>
          </a:solidFill>
          <a:ln w="9525" algn="ctr">
            <a:solidFill>
              <a:srgbClr val="00206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TOTALE  SPESE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€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imes New Roman" pitchFamily="18" charset="0"/>
                <a:cs typeface="Arial" charset="0"/>
              </a:rPr>
              <a:t>20.024.082</a:t>
            </a:r>
            <a:endParaRPr lang="it-IT" sz="2000" b="1" dirty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Arial" charset="0"/>
            </a:endParaRPr>
          </a:p>
        </p:txBody>
      </p:sp>
      <p:cxnSp>
        <p:nvCxnSpPr>
          <p:cNvPr id="43" name="Connettore 2 42"/>
          <p:cNvCxnSpPr>
            <a:cxnSpLocks noChangeShapeType="1"/>
            <a:stCxn id="41999" idx="2"/>
            <a:endCxn id="41" idx="0"/>
          </p:cNvCxnSpPr>
          <p:nvPr/>
        </p:nvCxnSpPr>
        <p:spPr bwMode="auto">
          <a:xfrm rot="16200000" flipH="1">
            <a:off x="2257425" y="2954338"/>
            <a:ext cx="1487487" cy="31575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5" name="Connettore 2 44"/>
          <p:cNvCxnSpPr>
            <a:cxnSpLocks noChangeShapeType="1"/>
            <a:stCxn id="42002" idx="2"/>
            <a:endCxn id="41" idx="0"/>
          </p:cNvCxnSpPr>
          <p:nvPr/>
        </p:nvCxnSpPr>
        <p:spPr bwMode="auto">
          <a:xfrm rot="16200000" flipH="1">
            <a:off x="3293269" y="3990182"/>
            <a:ext cx="1487487" cy="1085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" name="Connettore 2 46"/>
          <p:cNvCxnSpPr>
            <a:cxnSpLocks noChangeShapeType="1"/>
            <a:stCxn id="203792" idx="2"/>
            <a:endCxn id="41" idx="0"/>
          </p:cNvCxnSpPr>
          <p:nvPr/>
        </p:nvCxnSpPr>
        <p:spPr bwMode="auto">
          <a:xfrm rot="5400000">
            <a:off x="4335463" y="4033838"/>
            <a:ext cx="1487487" cy="9985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9" name="Connettore 2 48"/>
          <p:cNvCxnSpPr>
            <a:cxnSpLocks noChangeShapeType="1"/>
            <a:stCxn id="203793" idx="2"/>
            <a:endCxn id="41" idx="0"/>
          </p:cNvCxnSpPr>
          <p:nvPr/>
        </p:nvCxnSpPr>
        <p:spPr bwMode="auto">
          <a:xfrm flipH="1">
            <a:off x="4579938" y="3789363"/>
            <a:ext cx="3376587" cy="14874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32" name="Immagine 31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2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42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20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4" dur="500"/>
                                        <p:tgtEl>
                                          <p:spTgt spid="20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  <p:bldP spid="41987" grpId="0" animBg="1"/>
      <p:bldP spid="203780" grpId="0" animBg="1"/>
      <p:bldP spid="203781" grpId="0" animBg="1"/>
      <p:bldP spid="41990" grpId="0" animBg="1"/>
      <p:bldP spid="41995" grpId="0"/>
      <p:bldP spid="41996" grpId="0"/>
      <p:bldP spid="41997" grpId="0"/>
      <p:bldP spid="41998" grpId="0"/>
      <p:bldP spid="41999" grpId="0" animBg="1"/>
      <p:bldP spid="203792" grpId="0" animBg="1"/>
      <p:bldP spid="203793" grpId="0" animBg="1"/>
      <p:bldP spid="42002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2874" y="198896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Servizi istituzionali, generali e di gestione 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867680" y="2000250"/>
            <a:ext cx="2643188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6659563" y="41417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6659563" y="442753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6659563" y="47132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6659563" y="45751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6659563" y="566261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9" name="Rectangle 17"/>
          <p:cNvSpPr>
            <a:spLocks noChangeArrowheads="1"/>
          </p:cNvSpPr>
          <p:nvPr/>
        </p:nvSpPr>
        <p:spPr bwMode="auto">
          <a:xfrm>
            <a:off x="6659563" y="60213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0" name="Rectangle 18"/>
          <p:cNvSpPr>
            <a:spLocks noChangeArrowheads="1"/>
          </p:cNvSpPr>
          <p:nvPr/>
        </p:nvSpPr>
        <p:spPr bwMode="auto">
          <a:xfrm>
            <a:off x="2916238" y="6021388"/>
            <a:ext cx="3095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2" name="Rectangle 20"/>
          <p:cNvSpPr>
            <a:spLocks noChangeArrowheads="1"/>
          </p:cNvSpPr>
          <p:nvPr/>
        </p:nvSpPr>
        <p:spPr bwMode="auto">
          <a:xfrm>
            <a:off x="4427538" y="5302250"/>
            <a:ext cx="1439862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3" name="Rectangle 21"/>
          <p:cNvSpPr>
            <a:spLocks noChangeArrowheads="1"/>
          </p:cNvSpPr>
          <p:nvPr/>
        </p:nvSpPr>
        <p:spPr bwMode="auto">
          <a:xfrm>
            <a:off x="6659563" y="4864100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250956" y="5949950"/>
            <a:ext cx="41765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 smtClean="0">
                <a:solidFill>
                  <a:srgbClr val="FF0000"/>
                </a:solidFill>
                <a:latin typeface="Tahoma" pitchFamily="34" charset="0"/>
              </a:rPr>
              <a:t>TOTALE SPESE CORRENTI</a:t>
            </a:r>
            <a:endParaRPr lang="it-IT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5929356" y="5934223"/>
            <a:ext cx="25859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ahoma" pitchFamily="34" charset="0"/>
              </a:rPr>
              <a:t>€     </a:t>
            </a:r>
            <a:r>
              <a:rPr lang="it-IT" sz="2400" b="1" dirty="0" smtClean="0">
                <a:solidFill>
                  <a:srgbClr val="FF0000"/>
                </a:solidFill>
                <a:latin typeface="Tahoma" pitchFamily="34" charset="0"/>
              </a:rPr>
              <a:t>13.532.429</a:t>
            </a:r>
            <a:endParaRPr lang="it-IT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5" name="Immagine 34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787320" y="201495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3.598.068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42874" y="234896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Ordine pubblico e sicurezza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42874" y="270896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Istruzione e diritto allo studio 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787320" y="237499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462.075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787320" y="273503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1.830.222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6787320" y="309507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474.069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42874" y="3428081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Politiche giovanili, sport, tempo libero e turismo 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787320" y="345511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325.513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42874" y="3074264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Tutela e valorizzazione dei beni e attività culturali 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142875" y="3788081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Assetto del territorio ed edilizia abitativa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789591" y="381515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621.818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42875" y="414808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Sviluppo sostenibile e tutela del territorio e dell’ambiente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787320" y="417519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3.582.094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42875" y="4504024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Trasporti, diritto alla mobilità e soccorso civile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6787320" y="453523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834.643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142875" y="486924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Diritti sociali, politiche sociali e famiglia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4" name="Text Box 2"/>
          <p:cNvSpPr txBox="1">
            <a:spLocks noChangeArrowheads="1"/>
          </p:cNvSpPr>
          <p:nvPr/>
        </p:nvSpPr>
        <p:spPr bwMode="auto">
          <a:xfrm>
            <a:off x="6789591" y="489527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2.210.855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5" name="Text Box 2"/>
          <p:cNvSpPr txBox="1">
            <a:spLocks noChangeArrowheads="1"/>
          </p:cNvSpPr>
          <p:nvPr/>
        </p:nvSpPr>
        <p:spPr bwMode="auto">
          <a:xfrm>
            <a:off x="142874" y="5229240"/>
            <a:ext cx="6085310" cy="360000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Sviluppo economico, agricoltura, energia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6789591" y="525535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94.675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1" name="CasellaDiTesto 40"/>
          <p:cNvSpPr txBox="1">
            <a:spLocks noChangeArrowheads="1"/>
          </p:cNvSpPr>
          <p:nvPr/>
        </p:nvSpPr>
        <p:spPr bwMode="auto">
          <a:xfrm>
            <a:off x="4788024" y="836712"/>
            <a:ext cx="403233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SPESE CORRENTI PER MISSIONI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36" name="Rettangolo 3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40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3" grpId="0"/>
      <p:bldP spid="34" grpId="0"/>
      <p:bldP spid="38" grpId="0" animBg="1"/>
      <p:bldP spid="39" grpId="0" animBg="1"/>
      <p:bldP spid="40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61282" y="2329322"/>
            <a:ext cx="6085310" cy="338554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Gestione beni demaniali e patrimoniali e servizi generali 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20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5857875" y="2000250"/>
            <a:ext cx="2643188" cy="285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3" name="Rectangle 10"/>
          <p:cNvSpPr>
            <a:spLocks noChangeArrowheads="1"/>
          </p:cNvSpPr>
          <p:nvPr/>
        </p:nvSpPr>
        <p:spPr bwMode="auto">
          <a:xfrm>
            <a:off x="6659563" y="41417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4" name="Rectangle 11"/>
          <p:cNvSpPr>
            <a:spLocks noChangeArrowheads="1"/>
          </p:cNvSpPr>
          <p:nvPr/>
        </p:nvSpPr>
        <p:spPr bwMode="auto">
          <a:xfrm>
            <a:off x="6659563" y="442753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5" name="Rectangle 12"/>
          <p:cNvSpPr>
            <a:spLocks noChangeArrowheads="1"/>
          </p:cNvSpPr>
          <p:nvPr/>
        </p:nvSpPr>
        <p:spPr bwMode="auto">
          <a:xfrm>
            <a:off x="6659563" y="47132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6" name="Rectangle 14"/>
          <p:cNvSpPr>
            <a:spLocks noChangeArrowheads="1"/>
          </p:cNvSpPr>
          <p:nvPr/>
        </p:nvSpPr>
        <p:spPr bwMode="auto">
          <a:xfrm>
            <a:off x="6659563" y="45751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8" name="Rectangle 16"/>
          <p:cNvSpPr>
            <a:spLocks noChangeArrowheads="1"/>
          </p:cNvSpPr>
          <p:nvPr/>
        </p:nvSpPr>
        <p:spPr bwMode="auto">
          <a:xfrm>
            <a:off x="6659563" y="566261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49" name="Rectangle 17"/>
          <p:cNvSpPr>
            <a:spLocks noChangeArrowheads="1"/>
          </p:cNvSpPr>
          <p:nvPr/>
        </p:nvSpPr>
        <p:spPr bwMode="auto">
          <a:xfrm>
            <a:off x="6659563" y="60213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0" name="Rectangle 18"/>
          <p:cNvSpPr>
            <a:spLocks noChangeArrowheads="1"/>
          </p:cNvSpPr>
          <p:nvPr/>
        </p:nvSpPr>
        <p:spPr bwMode="auto">
          <a:xfrm>
            <a:off x="2916238" y="6021388"/>
            <a:ext cx="30956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2" name="Rectangle 20"/>
          <p:cNvSpPr>
            <a:spLocks noChangeArrowheads="1"/>
          </p:cNvSpPr>
          <p:nvPr/>
        </p:nvSpPr>
        <p:spPr bwMode="auto">
          <a:xfrm>
            <a:off x="4427538" y="5302250"/>
            <a:ext cx="1439862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9953" name="Rectangle 21"/>
          <p:cNvSpPr>
            <a:spLocks noChangeArrowheads="1"/>
          </p:cNvSpPr>
          <p:nvPr/>
        </p:nvSpPr>
        <p:spPr bwMode="auto">
          <a:xfrm>
            <a:off x="6659563" y="4864100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3" name="CasellaDiTesto 32"/>
          <p:cNvSpPr txBox="1">
            <a:spLocks noChangeArrowheads="1"/>
          </p:cNvSpPr>
          <p:nvPr/>
        </p:nvSpPr>
        <p:spPr bwMode="auto">
          <a:xfrm>
            <a:off x="145275" y="5949280"/>
            <a:ext cx="5866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ahoma" pitchFamily="34" charset="0"/>
              </a:rPr>
              <a:t>TOTALE SPESE </a:t>
            </a:r>
            <a:r>
              <a:rPr lang="it-IT" sz="2400" b="1" dirty="0" smtClean="0">
                <a:solidFill>
                  <a:srgbClr val="FF0000"/>
                </a:solidFill>
                <a:latin typeface="Tahoma" pitchFamily="34" charset="0"/>
              </a:rPr>
              <a:t>IN CONTO CAPITALE</a:t>
            </a:r>
            <a:endParaRPr lang="it-IT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4" name="CasellaDiTesto 33"/>
          <p:cNvSpPr txBox="1">
            <a:spLocks noChangeArrowheads="1"/>
          </p:cNvSpPr>
          <p:nvPr/>
        </p:nvSpPr>
        <p:spPr bwMode="auto">
          <a:xfrm>
            <a:off x="6246592" y="5908793"/>
            <a:ext cx="2390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400" b="1" dirty="0">
                <a:solidFill>
                  <a:srgbClr val="FF0000"/>
                </a:solidFill>
                <a:latin typeface="Tahoma" pitchFamily="34" charset="0"/>
              </a:rPr>
              <a:t>€     </a:t>
            </a:r>
            <a:r>
              <a:rPr lang="it-IT" sz="2400" b="1" dirty="0" smtClean="0">
                <a:solidFill>
                  <a:srgbClr val="FF0000"/>
                </a:solidFill>
                <a:latin typeface="Tahoma" pitchFamily="34" charset="0"/>
              </a:rPr>
              <a:t>2.091.486</a:t>
            </a:r>
            <a:endParaRPr lang="it-IT" sz="24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5" name="Immagine 34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38" name="Text Box 2"/>
          <p:cNvSpPr txBox="1">
            <a:spLocks noChangeArrowheads="1"/>
          </p:cNvSpPr>
          <p:nvPr/>
        </p:nvSpPr>
        <p:spPr bwMode="auto">
          <a:xfrm>
            <a:off x="6825120" y="2342438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373.156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161283" y="2704710"/>
            <a:ext cx="6085310" cy="307777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Istruzione e asili nido</a:t>
            </a:r>
          </a:p>
        </p:txBody>
      </p:sp>
      <p:sp>
        <p:nvSpPr>
          <p:cNvPr id="40" name="Text Box 2"/>
          <p:cNvSpPr txBox="1">
            <a:spLocks noChangeArrowheads="1"/>
          </p:cNvSpPr>
          <p:nvPr/>
        </p:nvSpPr>
        <p:spPr bwMode="auto">
          <a:xfrm>
            <a:off x="161282" y="3036327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Beni di interesse storico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825120" y="2702438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507.547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6822848" y="306491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  84.309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6822848" y="3422438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345.725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161282" y="3767956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Assetto del territorio e tutela dell’ambiente</a:t>
            </a: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825120" y="3778728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322.279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161282" y="3414139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Sport e tempo libero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161283" y="4127956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Viabilità e infrastrutture stradali</a:t>
            </a: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58" name="Text Box 2"/>
          <p:cNvSpPr txBox="1">
            <a:spLocks noChangeArrowheads="1"/>
          </p:cNvSpPr>
          <p:nvPr/>
        </p:nvSpPr>
        <p:spPr bwMode="auto">
          <a:xfrm>
            <a:off x="6825874" y="4138727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409.508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161283" y="4487955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Servizio necroscopico e cimiteriale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0" name="Text Box 2"/>
          <p:cNvSpPr txBox="1">
            <a:spLocks noChangeArrowheads="1"/>
          </p:cNvSpPr>
          <p:nvPr/>
        </p:nvSpPr>
        <p:spPr bwMode="auto">
          <a:xfrm>
            <a:off x="6825874" y="4501541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  35.840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61" name="Text Box 2"/>
          <p:cNvSpPr txBox="1">
            <a:spLocks noChangeArrowheads="1"/>
          </p:cNvSpPr>
          <p:nvPr/>
        </p:nvSpPr>
        <p:spPr bwMode="auto">
          <a:xfrm>
            <a:off x="161283" y="4843899"/>
            <a:ext cx="6085310" cy="329321"/>
          </a:xfrm>
          <a:prstGeom prst="rect">
            <a:avLst/>
          </a:prstGeom>
          <a:noFill/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Char char="Ø"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</a:t>
            </a: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Altro</a:t>
            </a:r>
            <a:endParaRPr lang="it-IT" sz="1400" b="1" dirty="0">
              <a:solidFill>
                <a:prstClr val="black"/>
              </a:solidFill>
              <a:latin typeface="Tahoma" pitchFamily="34" charset="0"/>
            </a:endParaRPr>
          </a:p>
          <a:p>
            <a:pPr fontAlgn="base">
              <a:lnSpc>
                <a:spcPct val="1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it-IT" sz="1400" b="1" dirty="0">
                <a:solidFill>
                  <a:prstClr val="black"/>
                </a:solidFill>
                <a:latin typeface="Tahoma" pitchFamily="34" charset="0"/>
              </a:rPr>
              <a:t>          	</a:t>
            </a:r>
          </a:p>
        </p:txBody>
      </p:sp>
      <p:sp>
        <p:nvSpPr>
          <p:cNvPr id="62" name="Text Box 2"/>
          <p:cNvSpPr txBox="1">
            <a:spLocks noChangeArrowheads="1"/>
          </p:cNvSpPr>
          <p:nvPr/>
        </p:nvSpPr>
        <p:spPr bwMode="auto">
          <a:xfrm>
            <a:off x="6825874" y="4853880"/>
            <a:ext cx="1728000" cy="307777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19017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sz="1400" b="1" dirty="0" smtClean="0">
                <a:solidFill>
                  <a:prstClr val="black"/>
                </a:solidFill>
                <a:latin typeface="Tahoma" pitchFamily="34" charset="0"/>
              </a:rPr>
              <a:t>€            13.122</a:t>
            </a:r>
            <a:endParaRPr lang="it-IT" sz="2000" b="1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2" name="Rettangolo 31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CasellaDiTesto 36"/>
          <p:cNvSpPr txBox="1">
            <a:spLocks noChangeArrowheads="1"/>
          </p:cNvSpPr>
          <p:nvPr/>
        </p:nvSpPr>
        <p:spPr bwMode="auto">
          <a:xfrm>
            <a:off x="4788024" y="713601"/>
            <a:ext cx="40323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SPESE IN CONTO CAPITALE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 PER PROGRAMMI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nimBg="1"/>
      <p:bldP spid="33" grpId="0"/>
      <p:bldP spid="34" grpId="0"/>
      <p:bldP spid="38" grpId="0" animBg="1"/>
      <p:bldP spid="39" grpId="0" animBg="1"/>
      <p:bldP spid="40" grpId="0" animBg="1"/>
      <p:bldP spid="47" grpId="0" animBg="1"/>
      <p:bldP spid="48" grpId="0" animBg="1"/>
      <p:bldP spid="53" grpId="0" animBg="1"/>
      <p:bldP spid="54" grpId="0" animBg="1"/>
      <p:bldP spid="55" grpId="0" animBg="1"/>
      <p:bldP spid="52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933374265"/>
              </p:ext>
            </p:extLst>
          </p:nvPr>
        </p:nvGraphicFramePr>
        <p:xfrm>
          <a:off x="357158" y="1404151"/>
          <a:ext cx="7815242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4788024" y="1413597"/>
            <a:ext cx="295232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Totale investimenti </a:t>
            </a:r>
          </a:p>
          <a:p>
            <a:pPr algn="ctr"/>
            <a:r>
              <a:rPr lang="it-IT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€ 20.219.774</a:t>
            </a:r>
            <a:endParaRPr lang="it-IT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76581" y="23103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pPr lvl="0"/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4788024" y="548680"/>
            <a:ext cx="4032330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INVESTIMENTI 2009/2018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5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053582"/>
              </p:ext>
            </p:extLst>
          </p:nvPr>
        </p:nvGraphicFramePr>
        <p:xfrm>
          <a:off x="464017" y="2348880"/>
          <a:ext cx="8424936" cy="42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Immagine 3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4860032" y="762389"/>
            <a:ext cx="4032330" cy="8309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INVESTIMENTI 2009/2018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002060"/>
                </a:solidFill>
                <a:latin typeface="Tahoma" pitchFamily="34" charset="0"/>
              </a:rPr>
              <a:t>suddivisione per settori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it-IT" sz="8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5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9155982"/>
              </p:ext>
            </p:extLst>
          </p:nvPr>
        </p:nvGraphicFramePr>
        <p:xfrm>
          <a:off x="251520" y="906979"/>
          <a:ext cx="8643937" cy="6050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5220072" y="260648"/>
            <a:ext cx="3818384" cy="646331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1F497D">
                    <a:lumMod val="50000"/>
                  </a:srgbClr>
                </a:solidFill>
                <a:latin typeface="Tahoma" pitchFamily="34" charset="0"/>
              </a:rPr>
              <a:t>SPESE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>
                <a:solidFill>
                  <a:srgbClr val="1F497D">
                    <a:lumMod val="50000"/>
                  </a:srgbClr>
                </a:solidFill>
                <a:latin typeface="Tahoma" pitchFamily="34" charset="0"/>
              </a:rPr>
              <a:t>CONFRONTO </a:t>
            </a:r>
            <a:r>
              <a:rPr lang="it-IT" b="1" dirty="0" smtClean="0">
                <a:solidFill>
                  <a:srgbClr val="1F497D">
                    <a:lumMod val="50000"/>
                  </a:srgbClr>
                </a:solidFill>
                <a:latin typeface="Tahoma" pitchFamily="34" charset="0"/>
              </a:rPr>
              <a:t>STORICO</a:t>
            </a:r>
            <a:endParaRPr lang="it-IT" b="1" dirty="0">
              <a:solidFill>
                <a:srgbClr val="1F497D">
                  <a:lumMod val="50000"/>
                </a:srgbClr>
              </a:solidFill>
              <a:latin typeface="Tahoma" pitchFamily="34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5" name="Immagine 4" descr="Logo 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09326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3125" y="1000125"/>
            <a:ext cx="4821238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</a:rPr>
              <a:t> GESTIONE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u="sng" dirty="0" smtClean="0">
                <a:solidFill>
                  <a:srgbClr val="C00000"/>
                </a:solidFill>
                <a:latin typeface="Tahoma" pitchFamily="34" charset="0"/>
              </a:rPr>
              <a:t>Risultato </a:t>
            </a:r>
            <a:r>
              <a:rPr lang="it-IT" sz="2000" b="1" u="sng" dirty="0">
                <a:solidFill>
                  <a:srgbClr val="C00000"/>
                </a:solidFill>
                <a:latin typeface="Tahoma" pitchFamily="34" charset="0"/>
              </a:rPr>
              <a:t>di amministrazione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214282" y="2060848"/>
            <a:ext cx="5943600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Fondo di cassa al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01/01/2018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7058025" y="2060848"/>
            <a:ext cx="1728788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2.268.283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214282" y="3861048"/>
            <a:ext cx="3833101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Pagamenti + Residui </a:t>
            </a:r>
            <a:r>
              <a:rPr lang="it-IT" sz="2000" b="1" dirty="0">
                <a:solidFill>
                  <a:srgbClr val="FF0000"/>
                </a:solidFill>
                <a:latin typeface="Tahoma" pitchFamily="34" charset="0"/>
              </a:rPr>
              <a:t>passivi</a:t>
            </a: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214282" y="2946673"/>
            <a:ext cx="5943600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Riscossioni + Residui </a:t>
            </a: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attivi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7058025" y="3861048"/>
            <a:ext cx="1728788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24.664.982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7058025" y="2989535"/>
            <a:ext cx="1728788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29.022.865 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214282" y="5685915"/>
            <a:ext cx="5943600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Avanzo  di amministrazione  al 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31/12/2018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964363" y="5683432"/>
            <a:ext cx="1828800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3.496.183</a:t>
            </a:r>
            <a:endParaRPr lang="it-IT" sz="28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7" name="CasellaDiTesto 16"/>
          <p:cNvSpPr txBox="1">
            <a:spLocks noChangeArrowheads="1"/>
          </p:cNvSpPr>
          <p:nvPr/>
        </p:nvSpPr>
        <p:spPr bwMode="auto">
          <a:xfrm>
            <a:off x="7725641" y="2546623"/>
            <a:ext cx="39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7752556" y="3389585"/>
            <a:ext cx="33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Tahoma" pitchFamily="34" charset="0"/>
              </a:rPr>
              <a:t>-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7724774" y="5301268"/>
            <a:ext cx="395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=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6296040" y="2060848"/>
            <a:ext cx="347662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>
                <a:solidFill>
                  <a:srgbClr val="002060"/>
                </a:solidFill>
                <a:latin typeface="Tahoma" pitchFamily="34" charset="0"/>
              </a:rPr>
              <a:t>€</a:t>
            </a: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214281" y="4797152"/>
            <a:ext cx="4915128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Fondo pluriennale vincolato in uscita</a:t>
            </a:r>
            <a:endParaRPr lang="it-IT" sz="20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21" name="CasellaDiTesto 20"/>
          <p:cNvSpPr txBox="1">
            <a:spLocks noChangeArrowheads="1"/>
          </p:cNvSpPr>
          <p:nvPr/>
        </p:nvSpPr>
        <p:spPr bwMode="auto">
          <a:xfrm>
            <a:off x="7058024" y="4797152"/>
            <a:ext cx="1728788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FF0000"/>
                </a:solidFill>
                <a:latin typeface="Tahoma" pitchFamily="34" charset="0"/>
              </a:rPr>
              <a:t>3.129.983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22" name="Immagine 21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CasellaDiTesto 23"/>
          <p:cNvSpPr txBox="1">
            <a:spLocks noChangeArrowheads="1"/>
          </p:cNvSpPr>
          <p:nvPr/>
        </p:nvSpPr>
        <p:spPr bwMode="auto">
          <a:xfrm>
            <a:off x="7760667" y="4273277"/>
            <a:ext cx="339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800" b="1" dirty="0">
                <a:solidFill>
                  <a:srgbClr val="FF0000"/>
                </a:solidFill>
                <a:latin typeface="Tahoma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1314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  <p:bldP spid="16" grpId="0" animBg="1"/>
      <p:bldP spid="17" grpId="0"/>
      <p:bldP spid="18" grpId="0"/>
      <p:bldP spid="19" grpId="0"/>
      <p:bldP spid="20" grpId="0" animBg="1"/>
      <p:bldP spid="15" grpId="0" animBg="1"/>
      <p:bldP spid="21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679745"/>
              </p:ext>
            </p:extLst>
          </p:nvPr>
        </p:nvGraphicFramePr>
        <p:xfrm>
          <a:off x="357158" y="1544638"/>
          <a:ext cx="8464426" cy="4980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ttangolo 2"/>
          <p:cNvSpPr/>
          <p:nvPr/>
        </p:nvSpPr>
        <p:spPr>
          <a:xfrm>
            <a:off x="4283075" y="620688"/>
            <a:ext cx="4360863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ANALISI DEI RESIDUI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Andamento </a:t>
            </a: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storico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Rettangolo 3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5" name="Immagine 4" descr="Logo Comun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4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4115359374"/>
              </p:ext>
            </p:extLst>
          </p:nvPr>
        </p:nvGraphicFramePr>
        <p:xfrm>
          <a:off x="321903" y="170080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427747" y="714356"/>
            <a:ext cx="4203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ANALISI DEI RESIDUI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Incidenza dei residui</a:t>
            </a:r>
            <a:endParaRPr lang="it-IT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96464" y="2420888"/>
            <a:ext cx="8352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Incidenza residui attivi 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it-IT" sz="2000" u="sng" dirty="0" smtClean="0">
                <a:solidFill>
                  <a:srgbClr val="002060"/>
                </a:solidFill>
                <a:latin typeface="Tahoma" pitchFamily="34" charset="0"/>
              </a:rPr>
              <a:t>totale residui attivi di competenza 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x 100</a:t>
            </a:r>
            <a:r>
              <a:rPr lang="it-IT" sz="2000" u="sng" dirty="0" smtClean="0">
                <a:solidFill>
                  <a:srgbClr val="002060"/>
                </a:solidFill>
                <a:latin typeface="Tahoma" pitchFamily="34" charset="0"/>
              </a:rPr>
              <a:t>             </a:t>
            </a:r>
            <a:endParaRPr lang="it-IT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                                        totale accertamenti di competenza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6464" y="4077072"/>
            <a:ext cx="8352000" cy="70788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Incidenza residui passivi 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it-IT" sz="2000" u="sng" dirty="0" smtClean="0">
                <a:solidFill>
                  <a:srgbClr val="002060"/>
                </a:solidFill>
                <a:latin typeface="Tahoma" pitchFamily="34" charset="0"/>
              </a:rPr>
              <a:t>totale residui passivi di competenza </a:t>
            </a: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x 100</a:t>
            </a:r>
            <a:endParaRPr lang="it-IT" sz="2000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                                           totale impegni di competenza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8" name="Immagine 7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7860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4" grpId="0" animBg="1"/>
      <p:bldP spid="4" grpId="1" animBg="1"/>
      <p:bldP spid="6" grpId="0" animBg="1"/>
      <p:bldP spid="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68576" y="1052736"/>
            <a:ext cx="314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L’INDEBITAMENTO</a:t>
            </a:r>
            <a:endParaRPr lang="it-IT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52231" y="1988840"/>
            <a:ext cx="76145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Spesa complessiva di ammortamento dei mutui: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52352" y="2996952"/>
            <a:ext cx="25458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Quota capitale: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020558" y="3005336"/>
            <a:ext cx="212109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€  1.769.279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68438" y="3717031"/>
            <a:ext cx="265168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Quota interessi: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026882" y="3789040"/>
            <a:ext cx="20986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€     627.608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952352" y="4466729"/>
            <a:ext cx="126509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Totale: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39806" y="4466729"/>
            <a:ext cx="212109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€  2.396.887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74183" y="5805264"/>
            <a:ext cx="498566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Residuo debito al 31/12/2018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:</a:t>
            </a:r>
            <a:endParaRPr lang="it-IT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55759" y="5805264"/>
            <a:ext cx="2316661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002060"/>
                </a:solidFill>
                <a:latin typeface="Tahoma" pitchFamily="34" charset="0"/>
              </a:rPr>
              <a:t>€  14.102.143</a:t>
            </a:r>
            <a:endParaRPr lang="it-IT" sz="24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92213075"/>
              </p:ext>
            </p:extLst>
          </p:nvPr>
        </p:nvGraphicFramePr>
        <p:xfrm>
          <a:off x="251520" y="1196752"/>
          <a:ext cx="856895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275129" y="548680"/>
            <a:ext cx="4833375" cy="461665"/>
          </a:xfrm>
          <a:prstGeom prst="rect">
            <a:avLst/>
          </a:prstGeom>
          <a:solidFill>
            <a:schemeClr val="bg1"/>
          </a:solidFill>
          <a:ln>
            <a:solidFill>
              <a:srgbClr val="190173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Andamento del debito residuo</a:t>
            </a:r>
            <a:endParaRPr lang="it-IT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" name="Immagine 3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2917914373"/>
              </p:ext>
            </p:extLst>
          </p:nvPr>
        </p:nvGraphicFramePr>
        <p:xfrm>
          <a:off x="251520" y="1196752"/>
          <a:ext cx="8568951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4933965" y="548680"/>
            <a:ext cx="3515707" cy="461665"/>
          </a:xfrm>
          <a:prstGeom prst="rect">
            <a:avLst/>
          </a:prstGeom>
          <a:solidFill>
            <a:schemeClr val="bg1"/>
          </a:solidFill>
          <a:ln>
            <a:solidFill>
              <a:srgbClr val="190173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Andamento delle rate</a:t>
            </a:r>
            <a:endParaRPr lang="it-IT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pic>
        <p:nvPicPr>
          <p:cNvPr id="4" name="Immagine 3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val="1418725669"/>
              </p:ext>
            </p:extLst>
          </p:nvPr>
        </p:nvGraphicFramePr>
        <p:xfrm>
          <a:off x="899592" y="1556792"/>
          <a:ext cx="7776864" cy="4640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magine 3" descr="Logo Comu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27555" y="548680"/>
            <a:ext cx="3528530" cy="461665"/>
          </a:xfrm>
          <a:prstGeom prst="rect">
            <a:avLst/>
          </a:prstGeom>
          <a:solidFill>
            <a:schemeClr val="bg1"/>
          </a:solidFill>
          <a:ln>
            <a:solidFill>
              <a:srgbClr val="190173"/>
            </a:solidFill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Debito residuo e rate</a:t>
            </a:r>
            <a:endParaRPr lang="it-IT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39927" y="1268760"/>
            <a:ext cx="3732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Variazioni percentuali rispetto al 2009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610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1996465059"/>
              </p:ext>
            </p:extLst>
          </p:nvPr>
        </p:nvGraphicFramePr>
        <p:xfrm>
          <a:off x="539552" y="1268760"/>
          <a:ext cx="806489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5286374" y="620688"/>
            <a:ext cx="3462089" cy="338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srgbClr val="FF0000"/>
                </a:solidFill>
                <a:latin typeface="Tahoma" pitchFamily="34" charset="0"/>
              </a:rPr>
              <a:t>ONERI E RATE MUTUI</a:t>
            </a:r>
            <a:endParaRPr lang="it-IT" sz="16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6" name="Immagine 5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1052736"/>
            <a:ext cx="314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L’INDEBITAMENTO</a:t>
            </a:r>
            <a:endParaRPr lang="it-IT" sz="2400" b="1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74182" y="2497149"/>
            <a:ext cx="4701874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Rapporto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  <a:r>
              <a:rPr lang="it-IT" sz="2000" b="1" u="sng" dirty="0" smtClean="0">
                <a:solidFill>
                  <a:srgbClr val="002060"/>
                </a:solidFill>
                <a:latin typeface="Tahoma" pitchFamily="34" charset="0"/>
              </a:rPr>
              <a:t>interessi 2018</a:t>
            </a:r>
            <a:r>
              <a:rPr lang="it-IT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______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      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entrate correnti 2016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419080" y="2620259"/>
            <a:ext cx="1758815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[</a:t>
            </a:r>
            <a:r>
              <a:rPr lang="it-IT" sz="2000" b="1" dirty="0" err="1" smtClean="0">
                <a:solidFill>
                  <a:srgbClr val="002060"/>
                </a:solidFill>
                <a:latin typeface="Tahoma" pitchFamily="34" charset="0"/>
              </a:rPr>
              <a:t>max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  10%]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52824" y="2620259"/>
            <a:ext cx="1063112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3,90%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95536" y="5169386"/>
            <a:ext cx="468052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Rapporto    </a:t>
            </a:r>
            <a:r>
              <a:rPr lang="it-IT" sz="2000" b="1" u="sng" dirty="0" smtClean="0">
                <a:solidFill>
                  <a:srgbClr val="002060"/>
                </a:solidFill>
                <a:latin typeface="Tahoma" pitchFamily="34" charset="0"/>
              </a:rPr>
              <a:t>stock debito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	       entrate correnti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360717" y="5333146"/>
            <a:ext cx="1731563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[&lt; a 150%</a:t>
            </a:r>
            <a:r>
              <a:rPr lang="it-IT" sz="2000" b="1" dirty="0">
                <a:solidFill>
                  <a:srgbClr val="002060"/>
                </a:solidFill>
                <a:latin typeface="Tahoma" pitchFamily="34" charset="0"/>
              </a:rPr>
              <a:t>]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7521846" y="5333146"/>
            <a:ext cx="1226618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86,32%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95536" y="3801234"/>
            <a:ext cx="468052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Rapporto</a:t>
            </a: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  </a:t>
            </a:r>
            <a:r>
              <a:rPr lang="it-IT" sz="2000" b="1" u="sng" dirty="0" smtClean="0">
                <a:solidFill>
                  <a:srgbClr val="002060"/>
                </a:solidFill>
                <a:latin typeface="Tahoma" pitchFamily="34" charset="0"/>
              </a:rPr>
              <a:t>rata </a:t>
            </a:r>
            <a:r>
              <a:rPr lang="it-IT" sz="2000" b="1" u="sng" dirty="0" err="1" smtClean="0">
                <a:solidFill>
                  <a:srgbClr val="002060"/>
                </a:solidFill>
                <a:latin typeface="Tahoma" pitchFamily="34" charset="0"/>
              </a:rPr>
              <a:t>ammort</a:t>
            </a:r>
            <a:r>
              <a:rPr lang="it-IT" sz="2000" b="1" u="sng" dirty="0" smtClean="0">
                <a:solidFill>
                  <a:srgbClr val="002060"/>
                </a:solidFill>
                <a:latin typeface="Tahoma" pitchFamily="34" charset="0"/>
              </a:rPr>
              <a:t>. prestiti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	        </a:t>
            </a: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entrate correnti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442470" y="3964994"/>
            <a:ext cx="1568058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</a:rPr>
              <a:t>[&lt; a 20%]</a:t>
            </a:r>
            <a:endParaRPr lang="it-IT" sz="20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7489317" y="3955122"/>
            <a:ext cx="1226618" cy="40011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14,67%</a:t>
            </a:r>
            <a:endParaRPr lang="it-IT" sz="2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pic>
        <p:nvPicPr>
          <p:cNvPr id="17" name="Immagine 16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77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13" grpId="0" animBg="1"/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co 1"/>
          <p:cNvGraphicFramePr/>
          <p:nvPr>
            <p:extLst>
              <p:ext uri="{D42A27DB-BD31-4B8C-83A1-F6EECF244321}">
                <p14:modId xmlns:p14="http://schemas.microsoft.com/office/powerpoint/2010/main" val="308688808"/>
              </p:ext>
            </p:extLst>
          </p:nvPr>
        </p:nvGraphicFramePr>
        <p:xfrm>
          <a:off x="321903" y="1700808"/>
          <a:ext cx="850112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tangolo 2"/>
          <p:cNvSpPr/>
          <p:nvPr/>
        </p:nvSpPr>
        <p:spPr>
          <a:xfrm>
            <a:off x="3131840" y="740574"/>
            <a:ext cx="5739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RIGIDITA’ DELLA SPESA CORRENTE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Rettangolo 6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8" name="Immagine 7" descr="Logo Comu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251520" y="3140968"/>
            <a:ext cx="8619391" cy="677108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b="1" dirty="0" smtClean="0">
                <a:solidFill>
                  <a:srgbClr val="002060"/>
                </a:solidFill>
                <a:latin typeface="Tahoma" pitchFamily="34" charset="0"/>
              </a:rPr>
              <a:t>Rigidità spesa corrente</a:t>
            </a:r>
            <a:r>
              <a:rPr lang="it-IT" sz="1400" b="1" dirty="0" smtClean="0">
                <a:solidFill>
                  <a:srgbClr val="002060"/>
                </a:solidFill>
                <a:latin typeface="Tahoma" pitchFamily="34" charset="0"/>
              </a:rPr>
              <a:t>= </a:t>
            </a:r>
            <a:r>
              <a:rPr lang="it-IT" u="sng" dirty="0" smtClean="0">
                <a:solidFill>
                  <a:srgbClr val="002060"/>
                </a:solidFill>
                <a:latin typeface="Tahoma" pitchFamily="34" charset="0"/>
              </a:rPr>
              <a:t>spesa </a:t>
            </a:r>
            <a:r>
              <a:rPr lang="it-IT" u="sng" dirty="0" err="1" smtClean="0">
                <a:solidFill>
                  <a:srgbClr val="002060"/>
                </a:solidFill>
                <a:latin typeface="Tahoma" pitchFamily="34" charset="0"/>
              </a:rPr>
              <a:t>personale+int</a:t>
            </a:r>
            <a:r>
              <a:rPr lang="it-IT" u="sng" dirty="0" smtClean="0">
                <a:solidFill>
                  <a:srgbClr val="002060"/>
                </a:solidFill>
                <a:latin typeface="Tahoma" pitchFamily="34" charset="0"/>
              </a:rPr>
              <a:t>. passivi+ quote cap. mutui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 x 100</a:t>
            </a:r>
            <a:r>
              <a:rPr lang="it-IT" u="sng" dirty="0" smtClean="0">
                <a:solidFill>
                  <a:srgbClr val="002060"/>
                </a:solidFill>
                <a:latin typeface="Tahoma" pitchFamily="34" charset="0"/>
              </a:rPr>
              <a:t>             </a:t>
            </a:r>
            <a:endParaRPr lang="it-IT" b="1" dirty="0" smtClean="0">
              <a:solidFill>
                <a:srgbClr val="002060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sz="2000" dirty="0" smtClean="0">
                <a:solidFill>
                  <a:srgbClr val="002060"/>
                </a:solidFill>
                <a:latin typeface="Tahoma" pitchFamily="34" charset="0"/>
              </a:rPr>
              <a:t>                                        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</a:rPr>
              <a:t>entrate correnti</a:t>
            </a:r>
            <a:endParaRPr lang="it-IT" b="1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4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6" grpId="0" animBg="1"/>
      <p:bldP spid="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6659563" y="24272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6659563" y="27844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6659563" y="314166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659563" y="41417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6659563" y="442753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659563" y="50704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5" name="Rectangle 14"/>
          <p:cNvSpPr>
            <a:spLocks noChangeArrowheads="1"/>
          </p:cNvSpPr>
          <p:nvPr/>
        </p:nvSpPr>
        <p:spPr bwMode="auto">
          <a:xfrm>
            <a:off x="6659563" y="45751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6659563" y="530066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6659563" y="566261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6659563" y="60213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3492500" y="5662613"/>
            <a:ext cx="25193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80" name="Rectangle 20"/>
          <p:cNvSpPr>
            <a:spLocks noChangeArrowheads="1"/>
          </p:cNvSpPr>
          <p:nvPr/>
        </p:nvSpPr>
        <p:spPr bwMode="auto">
          <a:xfrm>
            <a:off x="4427538" y="5302250"/>
            <a:ext cx="1439862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81" name="Rectangle 21"/>
          <p:cNvSpPr>
            <a:spLocks noChangeArrowheads="1"/>
          </p:cNvSpPr>
          <p:nvPr/>
        </p:nvSpPr>
        <p:spPr bwMode="auto">
          <a:xfrm>
            <a:off x="6659563" y="4864100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34" name="Immagine 3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153"/>
              </p:ext>
            </p:extLst>
          </p:nvPr>
        </p:nvGraphicFramePr>
        <p:xfrm>
          <a:off x="549923" y="1340768"/>
          <a:ext cx="8064896" cy="47451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12368"/>
                <a:gridCol w="1584176"/>
                <a:gridCol w="1728192"/>
                <a:gridCol w="1440160"/>
              </a:tblGrid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Denominazione</a:t>
                      </a:r>
                      <a:endParaRPr lang="it-IT" sz="1600" b="1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Condizione di </a:t>
                      </a:r>
                      <a:r>
                        <a:rPr lang="it-IT" sz="1600" b="1" kern="1200" dirty="0" err="1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deficitarietà</a:t>
                      </a:r>
                      <a:endParaRPr lang="it-IT" sz="1600" b="1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Valore % Comune San Casciano</a:t>
                      </a:r>
                      <a:endParaRPr lang="it-IT" sz="1600" b="1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33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Rispettato</a:t>
                      </a:r>
                      <a:endParaRPr lang="it-IT" sz="1600" b="1" kern="1200" dirty="0">
                        <a:solidFill>
                          <a:srgbClr val="0033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Incidenza spese rigide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</a:t>
                      </a:r>
                      <a:r>
                        <a:rPr lang="it-IT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48%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38,44%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  <a:endParaRPr lang="it-IT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448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Incidenza incassi entrate proprie su entrate correnti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22%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65,36%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kern="1200" noProof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</a:t>
                      </a: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Anticipazioni chiuse solo contabilmente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Sostenibilità debiti finanziari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16%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14,67%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Sostenibilità disavanzo effettivamente a carico dell’esercizio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1,20%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Debiti riconosciuti e finanziati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1%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Debiti in corso di riconoscimento + debiti riconosciuti e in corso di finanziamento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 0,60%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3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Effettiva capacità di riscossione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6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47%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16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76,11%</a:t>
                      </a:r>
                      <a:endParaRPr lang="it-IT" sz="16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SI’</a:t>
                      </a:r>
                    </a:p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endParaRPr lang="it-IT" sz="16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Rettangolo 18"/>
          <p:cNvSpPr/>
          <p:nvPr/>
        </p:nvSpPr>
        <p:spPr>
          <a:xfrm>
            <a:off x="4067944" y="714356"/>
            <a:ext cx="46923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PARAMETRI DEFICITARIETA’</a:t>
            </a:r>
            <a:endParaRPr lang="it-IT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1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709264" y="1000125"/>
            <a:ext cx="36889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RISULTATI  DI GESTIONE</a:t>
            </a:r>
          </a:p>
          <a:p>
            <a:pPr algn="ctr">
              <a:defRPr/>
            </a:pPr>
            <a:r>
              <a:rPr lang="it-IT" sz="2000" b="1" u="sng" dirty="0">
                <a:solidFill>
                  <a:srgbClr val="C00000"/>
                </a:solidFill>
              </a:rPr>
              <a:t>Gestione di competenza</a:t>
            </a:r>
          </a:p>
        </p:txBody>
      </p:sp>
      <p:pic>
        <p:nvPicPr>
          <p:cNvPr id="22" name="Immagine 21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23" name="Rettangolo 22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2462008922"/>
              </p:ext>
            </p:extLst>
          </p:nvPr>
        </p:nvGraphicFramePr>
        <p:xfrm>
          <a:off x="107504" y="1916832"/>
          <a:ext cx="4344144" cy="31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Meno 13"/>
          <p:cNvSpPr/>
          <p:nvPr/>
        </p:nvSpPr>
        <p:spPr>
          <a:xfrm>
            <a:off x="4211960" y="3068960"/>
            <a:ext cx="914400" cy="504056"/>
          </a:xfrm>
          <a:prstGeom prst="mathMinus">
            <a:avLst/>
          </a:prstGeom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7" name="Diagramma 26"/>
          <p:cNvGraphicFramePr/>
          <p:nvPr>
            <p:extLst>
              <p:ext uri="{D42A27DB-BD31-4B8C-83A1-F6EECF244321}">
                <p14:modId xmlns:p14="http://schemas.microsoft.com/office/powerpoint/2010/main" val="2356024938"/>
              </p:ext>
            </p:extLst>
          </p:nvPr>
        </p:nvGraphicFramePr>
        <p:xfrm>
          <a:off x="4703153" y="1916832"/>
          <a:ext cx="4344144" cy="318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9" name="Connettore 2 28"/>
          <p:cNvCxnSpPr/>
          <p:nvPr/>
        </p:nvCxnSpPr>
        <p:spPr>
          <a:xfrm>
            <a:off x="2411760" y="5013176"/>
            <a:ext cx="1080120" cy="7920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/>
          <p:nvPr/>
        </p:nvCxnSpPr>
        <p:spPr>
          <a:xfrm flipH="1">
            <a:off x="5724128" y="5013176"/>
            <a:ext cx="1080000" cy="792088"/>
          </a:xfrm>
          <a:prstGeom prst="straightConnector1">
            <a:avLst/>
          </a:prstGeom>
          <a:ln w="158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sellaDiTesto 35"/>
          <p:cNvSpPr txBox="1"/>
          <p:nvPr/>
        </p:nvSpPr>
        <p:spPr>
          <a:xfrm>
            <a:off x="3347864" y="5877272"/>
            <a:ext cx="264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AVANZO DI COMPETENZA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709264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85256" y="2331267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900" b="1" dirty="0" smtClean="0">
                <a:solidFill>
                  <a:schemeClr val="tx2">
                    <a:lumMod val="50000"/>
                  </a:schemeClr>
                </a:solidFill>
              </a:rPr>
              <a:t>Avanzo </a:t>
            </a:r>
          </a:p>
          <a:p>
            <a:r>
              <a:rPr lang="it-IT" sz="900" b="1" dirty="0" smtClean="0">
                <a:solidFill>
                  <a:schemeClr val="tx2">
                    <a:lumMod val="50000"/>
                  </a:schemeClr>
                </a:solidFill>
              </a:rPr>
              <a:t>applicato</a:t>
            </a:r>
            <a:endParaRPr lang="it-IT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FE583D-0F8A-4647-8B4B-9F8FD5A7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FE583D-0F8A-4647-8B4B-9F8FD5A79B3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EFE583D-0F8A-4647-8B4B-9F8FD5A79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graphicEl>
                                              <a:dgm id="{1EFE583D-0F8A-4647-8B4B-9F8FD5A79B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3E125A-EEF0-4540-947D-6D077A3FC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3E125A-EEF0-4540-947D-6D077A3FCA68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93E125A-EEF0-4540-947D-6D077A3FC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graphicEl>
                                              <a:dgm id="{C93E125A-EEF0-4540-947D-6D077A3FC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A4F61-5AD3-46DC-A317-34DAD8D4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A4F61-5AD3-46DC-A317-34DAD8D4624D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4A4F61-5AD3-46DC-A317-34DAD8D46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A74A4F61-5AD3-46DC-A317-34DAD8D46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>
                                            <p:graphicEl>
                                              <a:dgm id="{17F80FDB-4B89-4419-B30B-2499880FA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>
                                            <p:graphicEl>
                                              <a:dgm id="{7ECA4A59-B3A0-4AA6-880D-AB1151DCC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>
                                            <p:graphicEl>
                                              <a:dgm id="{5DC3C166-BA3E-48F8-A27F-3D3B35E781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6D955D06-2B35-4DAC-8D27-77F068A18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6D955D06-2B35-4DAC-8D27-77F068A1844C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6D955D06-2B35-4DAC-8D27-77F068A184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>
                                            <p:graphicEl>
                                              <a:dgm id="{6D955D06-2B35-4DAC-8D27-77F068A184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>
                                            <p:graphicEl>
                                              <a:dgm id="{7A97AAB0-B2A9-4337-B71A-584D135577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7">
                                            <p:graphicEl>
                                              <a:dgm id="{44D2BDA6-E485-4514-9C65-A657855FEA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 uiExpand="1">
        <p:bldSub>
          <a:bldDgm bld="one"/>
        </p:bldSub>
      </p:bldGraphic>
      <p:bldP spid="14" grpId="0" animBg="1"/>
      <p:bldGraphic spid="27" grpId="0" uiExpand="1">
        <p:bldSub>
          <a:bldDgm bld="one"/>
        </p:bldSub>
      </p:bldGraphic>
      <p:bldP spid="36" grpId="0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6659563" y="24272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6659563" y="27844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6659563" y="314166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1" name="Rectangle 10"/>
          <p:cNvSpPr>
            <a:spLocks noChangeArrowheads="1"/>
          </p:cNvSpPr>
          <p:nvPr/>
        </p:nvSpPr>
        <p:spPr bwMode="auto">
          <a:xfrm>
            <a:off x="6659563" y="41417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2" name="Rectangle 11"/>
          <p:cNvSpPr>
            <a:spLocks noChangeArrowheads="1"/>
          </p:cNvSpPr>
          <p:nvPr/>
        </p:nvSpPr>
        <p:spPr bwMode="auto">
          <a:xfrm>
            <a:off x="6659563" y="442753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4" name="Rectangle 13"/>
          <p:cNvSpPr>
            <a:spLocks noChangeArrowheads="1"/>
          </p:cNvSpPr>
          <p:nvPr/>
        </p:nvSpPr>
        <p:spPr bwMode="auto">
          <a:xfrm>
            <a:off x="6659563" y="50704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5" name="Rectangle 14"/>
          <p:cNvSpPr>
            <a:spLocks noChangeArrowheads="1"/>
          </p:cNvSpPr>
          <p:nvPr/>
        </p:nvSpPr>
        <p:spPr bwMode="auto">
          <a:xfrm>
            <a:off x="6659563" y="4575175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6" name="Rectangle 15"/>
          <p:cNvSpPr>
            <a:spLocks noChangeArrowheads="1"/>
          </p:cNvSpPr>
          <p:nvPr/>
        </p:nvSpPr>
        <p:spPr bwMode="auto">
          <a:xfrm>
            <a:off x="6659563" y="530066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7" name="Rectangle 16"/>
          <p:cNvSpPr>
            <a:spLocks noChangeArrowheads="1"/>
          </p:cNvSpPr>
          <p:nvPr/>
        </p:nvSpPr>
        <p:spPr bwMode="auto">
          <a:xfrm>
            <a:off x="6659563" y="5662613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8" name="Rectangle 17"/>
          <p:cNvSpPr>
            <a:spLocks noChangeArrowheads="1"/>
          </p:cNvSpPr>
          <p:nvPr/>
        </p:nvSpPr>
        <p:spPr bwMode="auto">
          <a:xfrm>
            <a:off x="6659563" y="6021388"/>
            <a:ext cx="1584325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79" name="Rectangle 19"/>
          <p:cNvSpPr>
            <a:spLocks noChangeArrowheads="1"/>
          </p:cNvSpPr>
          <p:nvPr/>
        </p:nvSpPr>
        <p:spPr bwMode="auto">
          <a:xfrm>
            <a:off x="3492500" y="5662613"/>
            <a:ext cx="2519363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80" name="Rectangle 20"/>
          <p:cNvSpPr>
            <a:spLocks noChangeArrowheads="1"/>
          </p:cNvSpPr>
          <p:nvPr/>
        </p:nvSpPr>
        <p:spPr bwMode="auto">
          <a:xfrm>
            <a:off x="4427538" y="5302250"/>
            <a:ext cx="1439862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36881" name="Rectangle 21"/>
          <p:cNvSpPr>
            <a:spLocks noChangeArrowheads="1"/>
          </p:cNvSpPr>
          <p:nvPr/>
        </p:nvSpPr>
        <p:spPr bwMode="auto">
          <a:xfrm>
            <a:off x="6659563" y="4864100"/>
            <a:ext cx="1584325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233363" indent="-233363" algn="r" defTabSz="709613" eaLnBrk="0" fontAlgn="base" hangingPunct="0">
              <a:spcBef>
                <a:spcPct val="30000"/>
              </a:spcBef>
              <a:spcAft>
                <a:spcPct val="0"/>
              </a:spcAft>
              <a:buFont typeface="Wingdings" pitchFamily="2" charset="2"/>
              <a:buNone/>
              <a:tabLst>
                <a:tab pos="3429000" algn="l"/>
              </a:tabLst>
            </a:pPr>
            <a:endParaRPr lang="it-IT" sz="2000" b="1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755576" y="764704"/>
            <a:ext cx="792088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2400" dirty="0">
              <a:solidFill>
                <a:srgbClr val="0033CC"/>
              </a:solidFill>
              <a:latin typeface="Tahoma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400" b="1" dirty="0" smtClean="0">
                <a:solidFill>
                  <a:srgbClr val="C00000"/>
                </a:solidFill>
                <a:latin typeface="Tahoma" pitchFamily="34" charset="0"/>
              </a:rPr>
              <a:t>SALDO COMPETENZA FINANZIARIA POTENZIATA 2018</a:t>
            </a:r>
          </a:p>
        </p:txBody>
      </p:sp>
      <p:sp>
        <p:nvSpPr>
          <p:cNvPr id="33" name="Rettangolo 32"/>
          <p:cNvSpPr>
            <a:spLocks noChangeArrowheads="1"/>
          </p:cNvSpPr>
          <p:nvPr/>
        </p:nvSpPr>
        <p:spPr bwMode="auto">
          <a:xfrm>
            <a:off x="714375" y="252413"/>
            <a:ext cx="4572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z="1400" b="1" dirty="0">
                <a:solidFill>
                  <a:srgbClr val="0033CC"/>
                </a:solidFill>
                <a:latin typeface="Tahoma" pitchFamily="34" charset="0"/>
              </a:rPr>
              <a:t>COMUNE DI SAN CASCIANO IN VAL DI PESA</a:t>
            </a:r>
          </a:p>
          <a:p>
            <a:r>
              <a:rPr lang="it-IT" sz="10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</a:p>
        </p:txBody>
      </p:sp>
      <p:pic>
        <p:nvPicPr>
          <p:cNvPr id="34" name="Immagine 3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843359"/>
              </p:ext>
            </p:extLst>
          </p:nvPr>
        </p:nvGraphicFramePr>
        <p:xfrm>
          <a:off x="1043608" y="2088239"/>
          <a:ext cx="7029994" cy="42555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55540"/>
                <a:gridCol w="2674454"/>
              </a:tblGrid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A.A. per spese investimento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834.000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FPV entrata per spese correnti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329.000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FPV entrata per spese c/capitale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2.115.000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Entrate finali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18.738.000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76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Economie coperte da FPV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442.000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Spese finali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   19.255.000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Saldo finanziario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2.319.000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Restituzione</a:t>
                      </a:r>
                      <a:r>
                        <a:rPr lang="it-IT" sz="2000" b="1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</a:t>
                      </a: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pazi </a:t>
                      </a:r>
                      <a:r>
                        <a:rPr lang="it-IT" sz="20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finanziari ceduti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150.000</a:t>
                      </a:r>
                      <a:endParaRPr lang="it-IT" sz="20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779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Saldo finale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it-IT" sz="20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2.469.000</a:t>
                      </a:r>
                      <a:endParaRPr lang="it-IT" sz="2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120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834933"/>
            <a:ext cx="5400600" cy="405045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" y="2704"/>
            <a:ext cx="3796961" cy="28585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25" y="2852936"/>
            <a:ext cx="3010507" cy="4032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57" y="-27384"/>
            <a:ext cx="3873330" cy="29160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918" y="-27384"/>
            <a:ext cx="3714173" cy="289998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4" y="2808149"/>
            <a:ext cx="2717477" cy="4077235"/>
          </a:xfrm>
          <a:prstGeom prst="rect">
            <a:avLst/>
          </a:prstGeom>
        </p:spPr>
      </p:pic>
      <p:pic>
        <p:nvPicPr>
          <p:cNvPr id="3076" name="Picture 4" descr="C:\Users\dviviani\AppData\Local\Microsoft\Windows\Temporary Internet Files\Content.Outlook\L0RFHG59\Comune_ufficial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63" y="1002779"/>
            <a:ext cx="3734693" cy="465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2853542" y="2985437"/>
            <a:ext cx="33746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33CC"/>
                </a:solidFill>
                <a:latin typeface="Monotype Corsiva" pitchFamily="66" charset="0"/>
              </a:rPr>
              <a:t>Comune di San Casciano in Val di Pesa</a:t>
            </a:r>
            <a:endParaRPr lang="it-IT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870546"/>
            <a:ext cx="4821238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</a:rPr>
              <a:t>DI</a:t>
            </a:r>
            <a:r>
              <a:rPr lang="it-IT" sz="2800" b="1" dirty="0">
                <a:solidFill>
                  <a:srgbClr val="C00000"/>
                </a:solidFill>
              </a:rPr>
              <a:t> GESTIONE</a:t>
            </a:r>
          </a:p>
          <a:p>
            <a:pPr algn="ctr">
              <a:defRPr/>
            </a:pPr>
            <a:r>
              <a:rPr lang="it-IT" sz="2000" b="1" u="sng" dirty="0" smtClean="0">
                <a:solidFill>
                  <a:srgbClr val="C00000"/>
                </a:solidFill>
              </a:rPr>
              <a:t>Gestione di competenza</a:t>
            </a:r>
            <a:endParaRPr lang="it-IT" sz="2000" b="1" u="sng" dirty="0">
              <a:solidFill>
                <a:srgbClr val="C00000"/>
              </a:solidFill>
            </a:endParaRP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357188" y="2780928"/>
            <a:ext cx="4389437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Accertamenti di competenza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4" name="CasellaDiTesto 3"/>
          <p:cNvSpPr txBox="1">
            <a:spLocks noChangeArrowheads="1"/>
          </p:cNvSpPr>
          <p:nvPr/>
        </p:nvSpPr>
        <p:spPr bwMode="auto">
          <a:xfrm>
            <a:off x="6557963" y="2780928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20.867.280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5" name="CasellaDiTesto 4"/>
          <p:cNvSpPr txBox="1">
            <a:spLocks noChangeArrowheads="1"/>
          </p:cNvSpPr>
          <p:nvPr/>
        </p:nvSpPr>
        <p:spPr bwMode="auto">
          <a:xfrm>
            <a:off x="357188" y="6125234"/>
            <a:ext cx="307327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 b="1" dirty="0" smtClean="0">
                <a:solidFill>
                  <a:srgbClr val="002060"/>
                </a:solidFill>
              </a:rPr>
              <a:t>Avanzo di competenza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6" name="CasellaDiTesto 5"/>
          <p:cNvSpPr txBox="1">
            <a:spLocks noChangeArrowheads="1"/>
          </p:cNvSpPr>
          <p:nvPr/>
        </p:nvSpPr>
        <p:spPr bwMode="auto">
          <a:xfrm>
            <a:off x="357188" y="4395514"/>
            <a:ext cx="4389437" cy="40163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Impegni di competenza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6557963" y="6125234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b="1" dirty="0" smtClean="0">
                <a:solidFill>
                  <a:srgbClr val="002060"/>
                </a:solidFill>
              </a:rPr>
              <a:t>1.315.586</a:t>
            </a:r>
            <a:endParaRPr lang="it-IT" sz="2000" b="1" dirty="0">
              <a:solidFill>
                <a:srgbClr val="002060"/>
              </a:solidFill>
            </a:endParaRP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6557963" y="4395514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20.024.082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>
            <a:spLocks noChangeArrowheads="1"/>
          </p:cNvSpPr>
          <p:nvPr/>
        </p:nvSpPr>
        <p:spPr bwMode="auto">
          <a:xfrm>
            <a:off x="7164288" y="4005064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9" name="CasellaDiTesto 18"/>
          <p:cNvSpPr txBox="1">
            <a:spLocks noChangeArrowheads="1"/>
          </p:cNvSpPr>
          <p:nvPr/>
        </p:nvSpPr>
        <p:spPr bwMode="auto">
          <a:xfrm>
            <a:off x="7224712" y="5621238"/>
            <a:ext cx="395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5724525" y="2060848"/>
            <a:ext cx="347663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000">
                <a:solidFill>
                  <a:srgbClr val="002060"/>
                </a:solidFill>
              </a:rPr>
              <a:t>€</a:t>
            </a:r>
          </a:p>
        </p:txBody>
      </p:sp>
      <p:sp>
        <p:nvSpPr>
          <p:cNvPr id="9" name="Rettangolo 8"/>
          <p:cNvSpPr/>
          <p:nvPr/>
        </p:nvSpPr>
        <p:spPr>
          <a:xfrm>
            <a:off x="7236296" y="3212976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364761" y="3604954"/>
            <a:ext cx="4495271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Fondo pluriennale vincolato in entrata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4" name="CasellaDiTesto 13"/>
          <p:cNvSpPr txBox="1">
            <a:spLocks noChangeArrowheads="1"/>
          </p:cNvSpPr>
          <p:nvPr/>
        </p:nvSpPr>
        <p:spPr bwMode="auto">
          <a:xfrm>
            <a:off x="6565536" y="3602672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2.698.452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15" name="CasellaDiTesto 14"/>
          <p:cNvSpPr txBox="1">
            <a:spLocks noChangeArrowheads="1"/>
          </p:cNvSpPr>
          <p:nvPr/>
        </p:nvSpPr>
        <p:spPr bwMode="auto">
          <a:xfrm>
            <a:off x="364761" y="5115594"/>
            <a:ext cx="4389437" cy="401638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Fondo pluriennale vincolato in uscita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16" name="CasellaDiTesto 15"/>
          <p:cNvSpPr txBox="1">
            <a:spLocks noChangeArrowheads="1"/>
          </p:cNvSpPr>
          <p:nvPr/>
        </p:nvSpPr>
        <p:spPr bwMode="auto">
          <a:xfrm>
            <a:off x="6565536" y="5115594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smtClean="0">
                <a:solidFill>
                  <a:srgbClr val="FF0000"/>
                </a:solidFill>
              </a:rPr>
              <a:t>3.129.983</a:t>
            </a:r>
            <a:endParaRPr lang="it-IT" sz="2000" dirty="0">
              <a:solidFill>
                <a:srgbClr val="FF0000"/>
              </a:solidFill>
            </a:endParaRPr>
          </a:p>
        </p:txBody>
      </p:sp>
      <p:pic>
        <p:nvPicPr>
          <p:cNvPr id="17" name="Immagine 16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asellaDiTesto 21"/>
          <p:cNvSpPr txBox="1">
            <a:spLocks noChangeArrowheads="1"/>
          </p:cNvSpPr>
          <p:nvPr/>
        </p:nvSpPr>
        <p:spPr bwMode="auto">
          <a:xfrm>
            <a:off x="364761" y="2060848"/>
            <a:ext cx="4389437" cy="401637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 dirty="0" smtClean="0">
                <a:solidFill>
                  <a:srgbClr val="002060"/>
                </a:solidFill>
              </a:rPr>
              <a:t>Avanzo applicato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3" name="CasellaDiTesto 22"/>
          <p:cNvSpPr txBox="1">
            <a:spLocks noChangeArrowheads="1"/>
          </p:cNvSpPr>
          <p:nvPr/>
        </p:nvSpPr>
        <p:spPr bwMode="auto">
          <a:xfrm>
            <a:off x="6548393" y="2060848"/>
            <a:ext cx="1728787" cy="400050"/>
          </a:xfrm>
          <a:prstGeom prst="rect">
            <a:avLst/>
          </a:prstGeom>
          <a:solidFill>
            <a:schemeClr val="bg1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it-IT" sz="2000" dirty="0" smtClean="0">
                <a:solidFill>
                  <a:srgbClr val="002060"/>
                </a:solidFill>
              </a:rPr>
              <a:t>903.919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7236296" y="2420888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2060"/>
                </a:solidFill>
                <a:latin typeface="Tahoma" pitchFamily="34" charset="0"/>
              </a:rPr>
              <a:t>+</a:t>
            </a:r>
          </a:p>
        </p:txBody>
      </p:sp>
      <p:sp>
        <p:nvSpPr>
          <p:cNvPr id="25" name="CasellaDiTesto 24"/>
          <p:cNvSpPr txBox="1">
            <a:spLocks noChangeArrowheads="1"/>
          </p:cNvSpPr>
          <p:nvPr/>
        </p:nvSpPr>
        <p:spPr bwMode="auto">
          <a:xfrm>
            <a:off x="7164288" y="4705325"/>
            <a:ext cx="428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dirty="0">
                <a:solidFill>
                  <a:srgbClr val="FF0000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5829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8" grpId="0"/>
      <p:bldP spid="19" grpId="0"/>
      <p:bldP spid="20" grpId="0" animBg="1"/>
      <p:bldP spid="9" grpId="0"/>
      <p:bldP spid="13" grpId="0" animBg="1"/>
      <p:bldP spid="14" grpId="0" animBg="1"/>
      <p:bldP spid="15" grpId="0" animBg="1"/>
      <p:bldP spid="16" grpId="0" animBg="1"/>
      <p:bldP spid="22" grpId="0" animBg="1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Avanzo di amministrazione 2018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€ 3.496.183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467712" y="5229200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Spese di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investimento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€ 609.499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780080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Vincolati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€ 482.893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7164456" y="5227183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crediti di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dubbia </a:t>
            </a:r>
            <a:r>
              <a:rPr lang="it-IT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esigib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1223712" y="3573016"/>
            <a:ext cx="3332289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2879896" y="3573016"/>
            <a:ext cx="1676105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7414" idx="2"/>
            <a:endCxn id="29" idx="0"/>
          </p:cNvCxnSpPr>
          <p:nvPr/>
        </p:nvCxnSpPr>
        <p:spPr>
          <a:xfrm>
            <a:off x="4556001" y="3573016"/>
            <a:ext cx="3364455" cy="16541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123896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vincolati</a:t>
            </a: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€ 503.791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 flipH="1">
            <a:off x="4536080" y="3573016"/>
            <a:ext cx="19921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5436264" y="5227182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passività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potenziali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Connettore 2 20"/>
          <p:cNvCxnSpPr>
            <a:endCxn id="19" idx="0"/>
          </p:cNvCxnSpPr>
          <p:nvPr/>
        </p:nvCxnSpPr>
        <p:spPr>
          <a:xfrm>
            <a:off x="4556001" y="3573016"/>
            <a:ext cx="1636263" cy="1654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3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7" grpId="0" animBg="1"/>
      <p:bldP spid="28" grpId="0" animBg="1"/>
      <p:bldP spid="29" grpId="0" animBg="1"/>
      <p:bldP spid="29" grpId="1" animBg="1"/>
      <p:bldP spid="12" grpId="0"/>
      <p:bldP spid="15" grpId="0" animBg="1"/>
      <p:bldP spid="19" grpId="0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Avanzo di amministrazione 2018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€ 3.496.183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467712" y="5229200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Spese di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investimento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€ 609.499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780080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Vincolati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€ 482.893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7164456" y="5227183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crediti di</a:t>
            </a: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dubbia </a:t>
            </a:r>
            <a:r>
              <a:rPr lang="it-IT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esigib</a:t>
            </a:r>
            <a:r>
              <a:rPr lang="it-IT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it-IT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1223712" y="3573016"/>
            <a:ext cx="3332289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2879896" y="3573016"/>
            <a:ext cx="1676105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7414" idx="2"/>
            <a:endCxn id="29" idx="0"/>
          </p:cNvCxnSpPr>
          <p:nvPr/>
        </p:nvCxnSpPr>
        <p:spPr>
          <a:xfrm>
            <a:off x="4556001" y="3573016"/>
            <a:ext cx="3364455" cy="16541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123896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vincolati</a:t>
            </a: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€ 503.791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 flipH="1">
            <a:off x="4536080" y="3573016"/>
            <a:ext cx="19921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5436264" y="5227182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passività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potenziali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Connettore 2 20"/>
          <p:cNvCxnSpPr>
            <a:endCxn id="19" idx="0"/>
          </p:cNvCxnSpPr>
          <p:nvPr/>
        </p:nvCxnSpPr>
        <p:spPr>
          <a:xfrm>
            <a:off x="4556001" y="3573016"/>
            <a:ext cx="1636263" cy="1654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Fondo crediti di dubbia esigibilità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092 L -0.17917 0.00092 C -0.26302 0.00092 -0.36615 -0.11065 -0.36615 -0.20162 L -0.36615 -0.40394 " pathEditMode="relative" rAng="0" ptsTypes="FfFF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  <p:bldP spid="27" grpId="0" animBg="1"/>
      <p:bldP spid="28" grpId="0" animBg="1"/>
      <p:bldP spid="29" grpId="0" animBg="1"/>
      <p:bldP spid="29" grpId="1" animBg="1"/>
      <p:bldP spid="15" grpId="0" animBg="1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Fondo crediti di dubbia esigibilità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179513" y="5159208"/>
            <a:ext cx="1440160" cy="1079946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sz="1600" dirty="0">
              <a:solidFill>
                <a:srgbClr val="002060"/>
              </a:solidFill>
              <a:ea typeface="Tahoma" pitchFamily="34" charset="0"/>
              <a:cs typeface="Arial" charset="0"/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Recupero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evasione</a:t>
            </a:r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€ 225.000</a:t>
            </a:r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851920" y="5159208"/>
            <a:ext cx="1440160" cy="1079946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Sanzioni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al </a:t>
            </a:r>
            <a:r>
              <a:rPr lang="en-US" sz="1600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CdS</a:t>
            </a:r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 TOSAP</a:t>
            </a:r>
          </a:p>
          <a:p>
            <a:pPr algn="ctr"/>
            <a:endParaRPr lang="en-US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€ 360.000</a:t>
            </a:r>
            <a:endParaRPr lang="en-US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5652120" y="5159208"/>
            <a:ext cx="1440160" cy="1079947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Impianti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sportivi</a:t>
            </a:r>
          </a:p>
          <a:p>
            <a:pPr algn="ctr"/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60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€ 25.000</a:t>
            </a:r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899593" y="3573016"/>
            <a:ext cx="3656408" cy="15861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2699792" y="3573016"/>
            <a:ext cx="1856209" cy="15841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7414" idx="2"/>
            <a:endCxn id="29" idx="0"/>
          </p:cNvCxnSpPr>
          <p:nvPr/>
        </p:nvCxnSpPr>
        <p:spPr>
          <a:xfrm>
            <a:off x="4556001" y="3573016"/>
            <a:ext cx="1816199" cy="15861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1979712" y="5157192"/>
            <a:ext cx="1440160" cy="1079946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TARI</a:t>
            </a:r>
          </a:p>
          <a:p>
            <a:pPr algn="ctr"/>
            <a:endParaRPr lang="it-IT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€ 1.220.000</a:t>
            </a:r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sz="1600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>
            <a:off x="4556001" y="3573016"/>
            <a:ext cx="15999" cy="158619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59"/>
          <p:cNvSpPr>
            <a:spLocks noChangeArrowheads="1"/>
          </p:cNvSpPr>
          <p:nvPr/>
        </p:nvSpPr>
        <p:spPr bwMode="auto">
          <a:xfrm>
            <a:off x="7308304" y="5157192"/>
            <a:ext cx="1440160" cy="1079947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Servizi </a:t>
            </a: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scolastici</a:t>
            </a:r>
          </a:p>
          <a:p>
            <a:pPr algn="ctr"/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sz="1600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€ 20.000</a:t>
            </a:r>
            <a:endParaRPr lang="it-IT" sz="1600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" name="Connettore 2 24"/>
          <p:cNvCxnSpPr>
            <a:endCxn id="24" idx="0"/>
          </p:cNvCxnSpPr>
          <p:nvPr/>
        </p:nvCxnSpPr>
        <p:spPr>
          <a:xfrm>
            <a:off x="4572000" y="3573016"/>
            <a:ext cx="3456384" cy="158417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0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1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2339752" y="2428875"/>
            <a:ext cx="4432498" cy="1144141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6838" tIns="47625" rIns="96838" bIns="47625" anchor="ctr"/>
          <a:lstStyle/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Avanzo di amministrazione 2018</a:t>
            </a:r>
          </a:p>
          <a:p>
            <a:pPr algn="ctr" defTabSz="1008063" eaLnBrk="0" hangingPunct="0"/>
            <a:endParaRPr lang="it-IT" sz="105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 defTabSz="1008063" eaLnBrk="0" hangingPunct="0"/>
            <a:r>
              <a:rPr lang="it-IT" sz="20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€ 3.496.183</a:t>
            </a:r>
            <a:endParaRPr lang="en-US" sz="18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267" name="AutoShape 65"/>
          <p:cNvCxnSpPr>
            <a:cxnSpLocks noChangeShapeType="1"/>
          </p:cNvCxnSpPr>
          <p:nvPr/>
        </p:nvCxnSpPr>
        <p:spPr bwMode="auto">
          <a:xfrm rot="5400000" flipV="1">
            <a:off x="1079500" y="4437063"/>
            <a:ext cx="1587" cy="1588"/>
          </a:xfrm>
          <a:prstGeom prst="bentConnector3">
            <a:avLst>
              <a:gd name="adj1" fmla="val -14400005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27" name="Rectangle 59"/>
          <p:cNvSpPr>
            <a:spLocks noChangeArrowheads="1"/>
          </p:cNvSpPr>
          <p:nvPr/>
        </p:nvSpPr>
        <p:spPr bwMode="auto">
          <a:xfrm>
            <a:off x="467712" y="5229200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Spese di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investimento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€ 609.499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28" name="Rectangle 59"/>
          <p:cNvSpPr>
            <a:spLocks noChangeArrowheads="1"/>
          </p:cNvSpPr>
          <p:nvPr/>
        </p:nvSpPr>
        <p:spPr bwMode="auto">
          <a:xfrm>
            <a:off x="3780080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Vincolati</a:t>
            </a:r>
            <a:endParaRPr lang="en-US" dirty="0" smtClean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€ 482.893</a:t>
            </a:r>
            <a:endParaRPr lang="en-US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7164456" y="5227183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crediti di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dubbia </a:t>
            </a:r>
            <a:r>
              <a:rPr lang="it-IT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esigib</a:t>
            </a:r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€ 1.850.000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143469" y="1000125"/>
            <a:ext cx="4820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RISULTATI  </a:t>
            </a:r>
            <a:r>
              <a:rPr lang="it-IT" sz="2800" b="1" dirty="0" err="1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</a:t>
            </a:r>
            <a:r>
              <a:rPr lang="it-IT" sz="2800" b="1" dirty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GESTIONE</a:t>
            </a:r>
          </a:p>
          <a:p>
            <a:pPr algn="ctr">
              <a:defRPr/>
            </a:pPr>
            <a:r>
              <a:rPr lang="it-IT" sz="20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Destinazione dell’avanzo </a:t>
            </a:r>
            <a:endParaRPr lang="it-IT" sz="2000" b="1" dirty="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Immagine 13" descr="Logo Comu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1"/>
            <a:ext cx="385531" cy="500065"/>
          </a:xfrm>
          <a:prstGeom prst="roundRect">
            <a:avLst/>
          </a:prstGeom>
        </p:spPr>
      </p:pic>
      <p:cxnSp>
        <p:nvCxnSpPr>
          <p:cNvPr id="3" name="Connettore 2 2"/>
          <p:cNvCxnSpPr>
            <a:stCxn id="17414" idx="2"/>
            <a:endCxn id="27" idx="0"/>
          </p:cNvCxnSpPr>
          <p:nvPr/>
        </p:nvCxnSpPr>
        <p:spPr>
          <a:xfrm flipH="1">
            <a:off x="1223712" y="3573016"/>
            <a:ext cx="3332289" cy="1656184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>
            <a:stCxn id="17414" idx="2"/>
            <a:endCxn id="15" idx="0"/>
          </p:cNvCxnSpPr>
          <p:nvPr/>
        </p:nvCxnSpPr>
        <p:spPr>
          <a:xfrm flipH="1">
            <a:off x="2879896" y="3573016"/>
            <a:ext cx="1676105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17414" idx="2"/>
            <a:endCxn id="29" idx="0"/>
          </p:cNvCxnSpPr>
          <p:nvPr/>
        </p:nvCxnSpPr>
        <p:spPr>
          <a:xfrm>
            <a:off x="4556001" y="3573016"/>
            <a:ext cx="3364455" cy="165416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123896" y="5227184"/>
            <a:ext cx="1512000" cy="1223962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Non vincolati</a:t>
            </a: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€ 503.791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ea typeface="Times New Roman" pitchFamily="18" charset="0"/>
              <a:cs typeface="Arial" charset="0"/>
            </a:endParaRPr>
          </a:p>
        </p:txBody>
      </p:sp>
      <p:cxnSp>
        <p:nvCxnSpPr>
          <p:cNvPr id="20" name="Connettore 2 19"/>
          <p:cNvCxnSpPr>
            <a:stCxn id="17414" idx="2"/>
            <a:endCxn id="28" idx="0"/>
          </p:cNvCxnSpPr>
          <p:nvPr/>
        </p:nvCxnSpPr>
        <p:spPr>
          <a:xfrm flipH="1">
            <a:off x="4536080" y="3573016"/>
            <a:ext cx="19921" cy="16541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15"/>
          <p:cNvSpPr>
            <a:spLocks noChangeArrowheads="1"/>
          </p:cNvSpPr>
          <p:nvPr/>
        </p:nvSpPr>
        <p:spPr bwMode="auto">
          <a:xfrm>
            <a:off x="785802" y="226835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400" b="1" dirty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 DI SAN CASCIANO IN VAL DI PESA</a:t>
            </a:r>
          </a:p>
          <a:p>
            <a:r>
              <a:rPr lang="it-IT" sz="10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CITTA’ METROPOLITANA DI FIRENZE</a:t>
            </a:r>
            <a:endParaRPr lang="it-IT" sz="10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59"/>
          <p:cNvSpPr>
            <a:spLocks noChangeArrowheads="1"/>
          </p:cNvSpPr>
          <p:nvPr/>
        </p:nvSpPr>
        <p:spPr bwMode="auto">
          <a:xfrm>
            <a:off x="5436264" y="5227182"/>
            <a:ext cx="1512000" cy="1223963"/>
          </a:xfrm>
          <a:prstGeom prst="rect">
            <a:avLst/>
          </a:prstGeom>
          <a:ln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F. passività </a:t>
            </a: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potenziali 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it-IT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€ 50.000</a:t>
            </a:r>
            <a:endParaRPr lang="it-IT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1" name="Connettore 2 20"/>
          <p:cNvCxnSpPr>
            <a:endCxn id="19" idx="0"/>
          </p:cNvCxnSpPr>
          <p:nvPr/>
        </p:nvCxnSpPr>
        <p:spPr>
          <a:xfrm>
            <a:off x="4556001" y="3573016"/>
            <a:ext cx="1636263" cy="1654166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8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zato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6214</TotalTime>
  <Words>2104</Words>
  <Application>Microsoft Office PowerPoint</Application>
  <PresentationFormat>Presentazione su schermo (4:3)</PresentationFormat>
  <Paragraphs>810</Paragraphs>
  <Slides>41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Titoli diapositive</vt:lpstr>
      </vt:variant>
      <vt:variant>
        <vt:i4>41</vt:i4>
      </vt:variant>
    </vt:vector>
  </HeadingPairs>
  <TitlesOfParts>
    <vt:vector size="48" baseType="lpstr">
      <vt:lpstr>Tema di Office</vt:lpstr>
      <vt:lpstr>Personalizza struttura</vt:lpstr>
      <vt:lpstr>1_Tema1</vt:lpstr>
      <vt:lpstr>1_Personalizza struttura</vt:lpstr>
      <vt:lpstr>2_Personalizza struttura</vt:lpstr>
      <vt:lpstr>3_Personalizza struttura</vt:lpstr>
      <vt:lpstr>4_Personalizza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Xp Professional Sp2b Italiano</dc:creator>
  <cp:lastModifiedBy>Donatella Viviani</cp:lastModifiedBy>
  <cp:revision>358</cp:revision>
  <cp:lastPrinted>2019-04-24T09:54:17Z</cp:lastPrinted>
  <dcterms:created xsi:type="dcterms:W3CDTF">2014-04-09T11:06:05Z</dcterms:created>
  <dcterms:modified xsi:type="dcterms:W3CDTF">2019-05-06T13:04:36Z</dcterms:modified>
</cp:coreProperties>
</file>